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  <p:sldMasterId id="2147483686" r:id="rId3"/>
    <p:sldMasterId id="2147483687" r:id="rId4"/>
  </p:sldMasterIdLst>
  <p:notesMasterIdLst>
    <p:notesMasterId r:id="rId3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9144000" cy="6858000" type="screen4x3"/>
  <p:notesSz cx="6858000" cy="9144000"/>
  <p:embeddedFontLst>
    <p:embeddedFont>
      <p:font typeface="Consolas" panose="020B0609020204030204" pitchFamily="49" charset="0"/>
      <p:regular r:id="rId32"/>
      <p:bold r:id="rId33"/>
      <p:italic r:id="rId34"/>
      <p:boldItalic r:id="rId35"/>
    </p:embeddedFont>
    <p:embeddedFont>
      <p:font typeface="Open Sans" panose="02010600030101010101" charset="0"/>
      <p:regular r:id="rId36"/>
      <p:bold r:id="rId37"/>
      <p:italic r:id="rId38"/>
      <p:boldItalic r:id="rId39"/>
    </p:embeddedFont>
    <p:embeddedFont>
      <p:font typeface="PT Sans Narrow" panose="02010600030101010101" charset="0"/>
      <p:regular r:id="rId40"/>
      <p:bold r:id="rId41"/>
    </p:embeddedFont>
    <p:embeddedFont>
      <p:font typeface="Roboto" panose="02010600030101010101" charset="0"/>
      <p:regular r:id="rId42"/>
      <p:bold r:id="rId43"/>
      <p:italic r:id="rId44"/>
      <p:boldItalic r:id="rId45"/>
    </p:embeddedFont>
    <p:embeddedFont>
      <p:font typeface="Roboto Mono" panose="02010600030101010101" charset="0"/>
      <p:regular r:id="rId46"/>
      <p:bold r:id="rId47"/>
      <p:italic r:id="rId48"/>
      <p:boldItalic r:id="rId49"/>
    </p:embeddedFont>
    <p:embeddedFont>
      <p:font typeface="Source Code Pro" panose="02010600030101010101" charset="0"/>
      <p:regular r:id="rId5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D047EAE-70D3-4ED6-AED6-6983A2C3F2AD}">
  <a:tblStyle styleId="{8D047EAE-70D3-4ED6-AED6-6983A2C3F2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4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0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4.xml"/><Relationship Id="rId51" Type="http://schemas.openxmlformats.org/officeDocument/2006/relationships/font" Target="fonts/font20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e1485e8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e1485e8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5e1485e888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5e1485e888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5e1485e888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5e1485e888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Third step is where we deviate from Python rules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5e1485e888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5e1485e888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e1485e888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e1485e888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the difference between doing this and defining functions in the way we showed earlier?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5e1485e888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5e1485e888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5e1485e888_0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5e1485e888_0_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Everything in Scheme, except #f, is true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(f) looks funny because no operands, but that is because f takes in 0 parameters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e1475d2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5e1475d2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5e1475d2d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5e1475d2d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was previously an error on this slide that said the factorial of 0 is 0; it's in fact 1. Apologies for the confusion!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e1475d2d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5e1475d2d0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Similar to factorial, we have to access all integers from 1 to n, but we are going in opposite direction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e1475d2d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e1475d2d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looks messy… can we do better?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e1485e88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5e1485e88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5e1475d2d0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5e1475d2d0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5e1475d2d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5e1475d2d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5e1475d2d0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5e1475d2d0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e1485e888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e1485e888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know how to define and evaluate symbols and procedures, but what about working with data?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e1485e888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e1485e888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2:00 (including title slide)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5e1485e888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5e1485e888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min (demo 5-6 min)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6:00 (including last slide) (7:00 demo)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e1475d2d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e1475d2d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5e1485e88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5e1485e88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For example, in both Python and Scheme, we can write functions and store data in lists.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(Paradigms) Scheme is a functional language. Every line of code is an expression that evaluates to a value.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entirety of Scheme is written entirely with expressions. Python has assignment statements, while statements, def statements, etc.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Scheme is an easier language to parse than Python given its minimal syntax.</a:t>
            </a:r>
            <a:endParaRPr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e1485e888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5e1485e888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e1485e888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e1485e888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statements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e1485e888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5e1485e888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e1485e88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e1485e88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e1485e888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e1485e888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5e1485e888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5e1485e888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"/>
              <a:buNone/>
              <a:defRPr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  <a:defRPr sz="22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Font typeface="Roboto"/>
              <a:buChar char="■"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Google Shape;70;p18"/>
          <p:cNvCxnSpPr/>
          <p:nvPr/>
        </p:nvCxnSpPr>
        <p:spPr>
          <a:xfrm>
            <a:off x="7007735" y="4235850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1" name="Google Shape;71;p18"/>
          <p:cNvCxnSpPr/>
          <p:nvPr/>
        </p:nvCxnSpPr>
        <p:spPr>
          <a:xfrm>
            <a:off x="1575035" y="421100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72" name="Google Shape;72;p18"/>
          <p:cNvGrpSpPr/>
          <p:nvPr/>
        </p:nvGrpSpPr>
        <p:grpSpPr>
          <a:xfrm>
            <a:off x="1004144" y="1362666"/>
            <a:ext cx="7136668" cy="203195"/>
            <a:chOff x="1346429" y="1011300"/>
            <a:chExt cx="6452100" cy="152400"/>
          </a:xfrm>
        </p:grpSpPr>
        <p:cxnSp>
          <p:nvCxnSpPr>
            <p:cNvPr id="73" name="Google Shape;73;p18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" name="Google Shape;74;p18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75" name="Google Shape;75;p18"/>
          <p:cNvGrpSpPr/>
          <p:nvPr/>
        </p:nvGrpSpPr>
        <p:grpSpPr>
          <a:xfrm>
            <a:off x="1004151" y="5292001"/>
            <a:ext cx="7136668" cy="203195"/>
            <a:chOff x="1346435" y="3969088"/>
            <a:chExt cx="6452100" cy="152400"/>
          </a:xfrm>
        </p:grpSpPr>
        <p:cxnSp>
          <p:nvCxnSpPr>
            <p:cNvPr id="76" name="Google Shape;76;p18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" name="Google Shape;77;p18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78" name="Google Shape;78;p18"/>
          <p:cNvSpPr txBox="1">
            <a:spLocks noGrp="1"/>
          </p:cNvSpPr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ubTitle" idx="1"/>
          </p:nvPr>
        </p:nvSpPr>
        <p:spPr>
          <a:xfrm>
            <a:off x="2137225" y="3800052"/>
            <a:ext cx="48705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/>
          <p:nvPr/>
        </p:nvSpPr>
        <p:spPr>
          <a:xfrm>
            <a:off x="-50" y="3429200"/>
            <a:ext cx="9144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>
            <a:off x="311700" y="1086400"/>
            <a:ext cx="8571300" cy="12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1"/>
          </p:nvPr>
        </p:nvSpPr>
        <p:spPr>
          <a:xfrm>
            <a:off x="311700" y="1688233"/>
            <a:ext cx="3999900" cy="4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2"/>
          </p:nvPr>
        </p:nvSpPr>
        <p:spPr>
          <a:xfrm>
            <a:off x="4832400" y="1688233"/>
            <a:ext cx="3999900" cy="4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1" name="Google Shape;101;p2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136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5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Google Shape;108;p25"/>
          <p:cNvSpPr txBox="1">
            <a:spLocks noGrp="1"/>
          </p:cNvSpPr>
          <p:nvPr>
            <p:ph type="title"/>
          </p:nvPr>
        </p:nvSpPr>
        <p:spPr>
          <a:xfrm>
            <a:off x="265500" y="1386233"/>
            <a:ext cx="4045200" cy="22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subTitle" idx="1"/>
          </p:nvPr>
        </p:nvSpPr>
        <p:spPr>
          <a:xfrm>
            <a:off x="265500" y="36358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739800"/>
            <a:ext cx="8520600" cy="20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" name="Google Shape;118;p27"/>
          <p:cNvSpPr txBox="1">
            <a:spLocks noGrp="1"/>
          </p:cNvSpPr>
          <p:nvPr>
            <p:ph type="body" idx="1"/>
          </p:nvPr>
        </p:nvSpPr>
        <p:spPr>
          <a:xfrm>
            <a:off x="311700" y="3994200"/>
            <a:ext cx="8520600" cy="14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71C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Roboto"/>
              <a:buNone/>
              <a:defRPr sz="5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"/>
              <a:buNone/>
              <a:def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371C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  <a:defRPr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0" name="Google Shape;140;p3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1" name="Google Shape;141;p3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5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400"/>
              <a:buFont typeface="Roboto"/>
              <a:buNone/>
              <a:defRPr sz="24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7" name="Google Shape;147;p35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8" name="Google Shape;148;p3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0371C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6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"/>
              <a:buNone/>
              <a:defRPr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1" name="Google Shape;151;p3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7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C1D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4200"/>
              <a:buFont typeface="Roboto"/>
              <a:buNone/>
              <a:defRPr sz="42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5" name="Google Shape;155;p37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Roboto"/>
              <a:buNone/>
              <a:defRPr sz="2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6" name="Google Shape;156;p37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7" name="Google Shape;157;p3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8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None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endParaRPr/>
          </a:p>
        </p:txBody>
      </p:sp>
      <p:sp>
        <p:nvSpPr>
          <p:cNvPr id="160" name="Google Shape;160;p3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9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Roboto"/>
              <a:buNone/>
              <a:defRPr sz="1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3" name="Google Shape;163;p39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4" name="Google Shape;164;p3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5" name="Google Shape;125;p2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19 - Scheme</a:t>
            </a:r>
            <a:endParaRPr/>
          </a:p>
        </p:txBody>
      </p:sp>
      <p:sp>
        <p:nvSpPr>
          <p:cNvPr id="172" name="Google Shape;172;p4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Forms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Assigning values to names</a:t>
            </a:r>
            <a:endParaRPr/>
          </a:p>
        </p:txBody>
      </p:sp>
      <p:sp>
        <p:nvSpPr>
          <p:cNvPr id="317" name="Google Shape;317;p51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25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The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</a:rPr>
              <a:t> special form assigns a value to a name: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(define &lt;name&gt; &lt;expr&gt;)</a:t>
            </a:r>
            <a:endParaRPr>
              <a:solidFill>
                <a:srgbClr val="3D85C6"/>
              </a:solidFill>
              <a:highlight>
                <a:srgbClr val="F9F2F4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666666"/>
                </a:solidFill>
              </a:rPr>
              <a:t>How to evaluate:</a:t>
            </a:r>
            <a:endParaRPr sz="1800" i="1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1. </a:t>
            </a:r>
            <a:r>
              <a:rPr lang="en" sz="1800">
                <a:solidFill>
                  <a:schemeClr val="dk1"/>
                </a:solidFill>
              </a:rPr>
              <a:t>Evaluate the given expression.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2. </a:t>
            </a:r>
            <a:r>
              <a:rPr lang="en" sz="1800">
                <a:solidFill>
                  <a:schemeClr val="dk1"/>
                </a:solidFill>
              </a:rPr>
              <a:t>Bind the resulting value to the given name in the current frame.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3. </a:t>
            </a:r>
            <a:r>
              <a:rPr lang="en" sz="1800">
                <a:solidFill>
                  <a:schemeClr val="dk1"/>
                </a:solidFill>
              </a:rPr>
              <a:t>Return the name as a symbol.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18" name="Google Shape;318;p51"/>
          <p:cNvSpPr txBox="1"/>
          <p:nvPr/>
        </p:nvSpPr>
        <p:spPr>
          <a:xfrm>
            <a:off x="396500" y="4061200"/>
            <a:ext cx="8370600" cy="2429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9" name="Google Shape;319;p51"/>
          <p:cNvSpPr txBox="1"/>
          <p:nvPr/>
        </p:nvSpPr>
        <p:spPr>
          <a:xfrm>
            <a:off x="443629" y="4082500"/>
            <a:ext cx="8072700" cy="22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x (+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3 4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x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7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x (+ 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5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12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3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Defining functions with names</a:t>
            </a:r>
            <a:endParaRPr/>
          </a:p>
        </p:txBody>
      </p:sp>
      <p:sp>
        <p:nvSpPr>
          <p:cNvPr id="325" name="Google Shape;325;p52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25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The second version of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</a:rPr>
              <a:t> is a shorthand for creating a function with a name: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(define (&lt;name&gt; &lt;param1&gt; &lt;param2&gt; …) &lt;body&gt;)</a:t>
            </a:r>
            <a:endParaRPr>
              <a:solidFill>
                <a:srgbClr val="3D85C6"/>
              </a:solidFill>
              <a:highlight>
                <a:srgbClr val="F9F2F4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666666"/>
                </a:solidFill>
              </a:rPr>
              <a:t>How to evaluate:</a:t>
            </a:r>
            <a:endParaRPr sz="18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1. </a:t>
            </a:r>
            <a:r>
              <a:rPr lang="en" sz="1800">
                <a:solidFill>
                  <a:schemeClr val="dk1"/>
                </a:solidFill>
              </a:rPr>
              <a:t>Create a lambda procedure with the given parameters and body.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2. </a:t>
            </a:r>
            <a:r>
              <a:rPr lang="en" sz="1800">
                <a:solidFill>
                  <a:schemeClr val="dk1"/>
                </a:solidFill>
              </a:rPr>
              <a:t>Bind it to the given name in the current frame.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</a:rPr>
              <a:t>Step 3. </a:t>
            </a:r>
            <a:r>
              <a:rPr lang="en" sz="1800">
                <a:solidFill>
                  <a:schemeClr val="dk1"/>
                </a:solidFill>
              </a:rPr>
              <a:t>Return the function name as a symbol.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26" name="Google Shape;326;p52"/>
          <p:cNvSpPr txBox="1"/>
          <p:nvPr/>
        </p:nvSpPr>
        <p:spPr>
          <a:xfrm>
            <a:off x="396500" y="4061200"/>
            <a:ext cx="8370600" cy="2429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7" name="Google Shape;327;p52"/>
          <p:cNvSpPr txBox="1"/>
          <p:nvPr/>
        </p:nvSpPr>
        <p:spPr>
          <a:xfrm>
            <a:off x="443629" y="4082500"/>
            <a:ext cx="8072700" cy="22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(square x) (* x x))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square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(lambda (x) (* x x))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(square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16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(square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-10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100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3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functions</a:t>
            </a:r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22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The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</a:rPr>
              <a:t> special form returns a lambda procedure.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(lambda (&lt;param1&gt; &lt;param2&gt; …) &lt;body&gt;)</a:t>
            </a:r>
            <a:endParaRPr>
              <a:solidFill>
                <a:srgbClr val="3D85C6"/>
              </a:solidFill>
              <a:highlight>
                <a:srgbClr val="F9F2F4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666666"/>
                </a:solidFill>
              </a:rPr>
              <a:t>How to evaluate:</a:t>
            </a:r>
            <a:endParaRPr sz="18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1. </a:t>
            </a:r>
            <a:r>
              <a:rPr lang="en" sz="1800">
                <a:solidFill>
                  <a:schemeClr val="dk1"/>
                </a:solidFill>
              </a:rPr>
              <a:t>Create a lambda procedure with the given parameters and body.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2. </a:t>
            </a:r>
            <a:r>
              <a:rPr lang="en" sz="1800">
                <a:solidFill>
                  <a:schemeClr val="dk1"/>
                </a:solidFill>
              </a:rPr>
              <a:t>Return the lambda procedure.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34" name="Google Shape;334;p53"/>
          <p:cNvSpPr txBox="1"/>
          <p:nvPr/>
        </p:nvSpPr>
        <p:spPr>
          <a:xfrm>
            <a:off x="396500" y="3985000"/>
            <a:ext cx="8370600" cy="2429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35" name="Google Shape;335;p53"/>
          <p:cNvSpPr txBox="1"/>
          <p:nvPr/>
        </p:nvSpPr>
        <p:spPr>
          <a:xfrm>
            <a:off x="443629" y="4006300"/>
            <a:ext cx="8072700" cy="22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(x) (* x x))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(lambda (x) (* x x))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(x) (* x x))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25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square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(x) (* x x)))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(square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16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36" name="Google Shape;336;p53"/>
          <p:cNvSpPr/>
          <p:nvPr/>
        </p:nvSpPr>
        <p:spPr>
          <a:xfrm>
            <a:off x="5791675" y="3537500"/>
            <a:ext cx="2669400" cy="1238400"/>
          </a:xfrm>
          <a:prstGeom prst="wedgeRoundRectCallout">
            <a:avLst>
              <a:gd name="adj1" fmla="val 8368"/>
              <a:gd name="adj2" fmla="val -66214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0378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body expression is evaluated when the lambda procedure is applied.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3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 flow</a:t>
            </a:r>
            <a:endParaRPr/>
          </a:p>
        </p:txBody>
      </p:sp>
      <p:sp>
        <p:nvSpPr>
          <p:cNvPr id="342" name="Google Shape;342;p54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25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The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</a:rPr>
              <a:t> special form allows us to evaluate an expression based on a condition: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(if &lt;predicate&gt; &lt;if-true&gt; &lt;if-false&gt;)</a:t>
            </a:r>
            <a:endParaRPr>
              <a:solidFill>
                <a:srgbClr val="3D85C6"/>
              </a:solidFill>
              <a:highlight>
                <a:srgbClr val="F9F2F4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666666"/>
                </a:solidFill>
              </a:rPr>
              <a:t>How to evaluate:</a:t>
            </a:r>
            <a:endParaRPr sz="18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1. </a:t>
            </a:r>
            <a:r>
              <a:rPr lang="en" sz="1800">
                <a:solidFill>
                  <a:schemeClr val="dk1"/>
                </a:solidFill>
              </a:rPr>
              <a:t>Evaluate the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&lt;predicate&gt;</a:t>
            </a:r>
            <a:r>
              <a:rPr lang="en" sz="1800">
                <a:solidFill>
                  <a:schemeClr val="dk1"/>
                </a:solidFill>
              </a:rPr>
              <a:t>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2. </a:t>
            </a:r>
            <a:r>
              <a:rPr lang="en" sz="1800">
                <a:solidFill>
                  <a:schemeClr val="dk1"/>
                </a:solidFill>
              </a:rPr>
              <a:t>If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&lt;predicate&gt;</a:t>
            </a:r>
            <a:r>
              <a:rPr lang="en" sz="1800">
                <a:solidFill>
                  <a:schemeClr val="dk1"/>
                </a:solidFill>
              </a:rPr>
              <a:t> evaluates to anything but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#f</a:t>
            </a:r>
            <a:r>
              <a:rPr lang="en" sz="1800">
                <a:solidFill>
                  <a:schemeClr val="dk1"/>
                </a:solidFill>
              </a:rPr>
              <a:t>, evaluate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&lt;if-true&gt;</a:t>
            </a:r>
            <a:r>
              <a:rPr lang="en" sz="1800">
                <a:solidFill>
                  <a:schemeClr val="dk1"/>
                </a:solidFill>
              </a:rPr>
              <a:t> and return the value. Otherwise, evaluate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&lt;if-false&gt;</a:t>
            </a:r>
            <a:r>
              <a:rPr lang="en" sz="1800">
                <a:solidFill>
                  <a:schemeClr val="dk1"/>
                </a:solidFill>
              </a:rPr>
              <a:t> if provided and return the value.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43" name="Google Shape;343;p54"/>
          <p:cNvSpPr txBox="1"/>
          <p:nvPr/>
        </p:nvSpPr>
        <p:spPr>
          <a:xfrm>
            <a:off x="396500" y="4061200"/>
            <a:ext cx="8370600" cy="2429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4" name="Google Shape;344;p54"/>
          <p:cNvSpPr txBox="1"/>
          <p:nvPr/>
        </p:nvSpPr>
        <p:spPr>
          <a:xfrm>
            <a:off x="443629" y="4082500"/>
            <a:ext cx="8072700" cy="22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#t 3 5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1 0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(/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1 0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(&gt;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10 1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(*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5 6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30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(not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1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#f 5 6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5" name="Google Shape;345;p54"/>
          <p:cNvSpPr/>
          <p:nvPr/>
        </p:nvSpPr>
        <p:spPr>
          <a:xfrm>
            <a:off x="5332175" y="2633900"/>
            <a:ext cx="2174700" cy="605100"/>
          </a:xfrm>
          <a:prstGeom prst="wedgeRoundRectCallout">
            <a:avLst>
              <a:gd name="adj1" fmla="val -33979"/>
              <a:gd name="adj2" fmla="val 60746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0378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#f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the only False-y value in Scheme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3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351" name="Google Shape;351;p55"/>
          <p:cNvSpPr txBox="1">
            <a:spLocks noGrp="1"/>
          </p:cNvSpPr>
          <p:nvPr>
            <p:ph type="body" idx="1"/>
          </p:nvPr>
        </p:nvSpPr>
        <p:spPr>
          <a:xfrm>
            <a:off x="311700" y="1536632"/>
            <a:ext cx="8520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What would Scheme display for the following expressions?</a:t>
            </a:r>
            <a:endParaRPr/>
          </a:p>
        </p:txBody>
      </p:sp>
      <p:sp>
        <p:nvSpPr>
          <p:cNvPr id="352" name="Google Shape;352;p55"/>
          <p:cNvSpPr txBox="1"/>
          <p:nvPr/>
        </p:nvSpPr>
        <p:spPr>
          <a:xfrm>
            <a:off x="386700" y="2270175"/>
            <a:ext cx="4497000" cy="4095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3" name="Google Shape;353;p55"/>
          <p:cNvSpPr txBox="1"/>
          <p:nvPr/>
        </p:nvSpPr>
        <p:spPr>
          <a:xfrm>
            <a:off x="433825" y="2291475"/>
            <a:ext cx="4579200" cy="3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x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(x y) (print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(x) (print x))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 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f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()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#f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f x (+ x 1))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(f) (print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6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(+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1 2 3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4 5 6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4" name="Google Shape;354;p55"/>
          <p:cNvSpPr txBox="1">
            <a:spLocks noGrp="1"/>
          </p:cNvSpPr>
          <p:nvPr>
            <p:ph type="body" idx="1"/>
          </p:nvPr>
        </p:nvSpPr>
        <p:spPr>
          <a:xfrm>
            <a:off x="5013025" y="1969600"/>
            <a:ext cx="3905400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(define &lt;name&gt; &lt;expr&gt;)</a:t>
            </a:r>
            <a:endParaRPr sz="1600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Step 1. </a:t>
            </a:r>
            <a:r>
              <a:rPr lang="en" sz="1600">
                <a:solidFill>
                  <a:schemeClr val="dk1"/>
                </a:solidFill>
              </a:rPr>
              <a:t>Evaluate the given expression.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Step 2. </a:t>
            </a:r>
            <a:r>
              <a:rPr lang="en" sz="1600">
                <a:solidFill>
                  <a:schemeClr val="dk1"/>
                </a:solidFill>
              </a:rPr>
              <a:t>Bind the value to the given name.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Step 3. </a:t>
            </a:r>
            <a:r>
              <a:rPr lang="en" sz="1600">
                <a:solidFill>
                  <a:schemeClr val="dk1"/>
                </a:solidFill>
              </a:rPr>
              <a:t>Return the name as a symbol.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55" name="Google Shape;355;p55"/>
          <p:cNvSpPr txBox="1">
            <a:spLocks noGrp="1"/>
          </p:cNvSpPr>
          <p:nvPr>
            <p:ph type="body" idx="1"/>
          </p:nvPr>
        </p:nvSpPr>
        <p:spPr>
          <a:xfrm>
            <a:off x="5013025" y="3341200"/>
            <a:ext cx="3905400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(lambda (&lt;p1&gt; &lt;p2&gt; …) &lt;body&gt;)</a:t>
            </a:r>
            <a:endParaRPr sz="1600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Step 1. </a:t>
            </a:r>
            <a:r>
              <a:rPr lang="en" sz="1600">
                <a:solidFill>
                  <a:schemeClr val="dk1"/>
                </a:solidFill>
              </a:rPr>
              <a:t>Create a procedure with the given parameters and body.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Step 2. </a:t>
            </a:r>
            <a:r>
              <a:rPr lang="en" sz="1600">
                <a:solidFill>
                  <a:schemeClr val="dk1"/>
                </a:solidFill>
              </a:rPr>
              <a:t>Return the procedure.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56" name="Google Shape;356;p55"/>
          <p:cNvSpPr txBox="1">
            <a:spLocks noGrp="1"/>
          </p:cNvSpPr>
          <p:nvPr>
            <p:ph type="body" idx="1"/>
          </p:nvPr>
        </p:nvSpPr>
        <p:spPr>
          <a:xfrm>
            <a:off x="5013025" y="4712800"/>
            <a:ext cx="3905400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(if &lt;pred&gt; &lt;if-true&gt; &lt;if-false&gt;)</a:t>
            </a:r>
            <a:endParaRPr sz="1600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Step 1. </a:t>
            </a:r>
            <a:r>
              <a:rPr lang="en" sz="1600">
                <a:solidFill>
                  <a:schemeClr val="dk1"/>
                </a:solidFill>
              </a:rPr>
              <a:t>Evaluate the predicate.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Step 2. </a:t>
            </a:r>
            <a:r>
              <a:rPr lang="en" sz="1600">
                <a:solidFill>
                  <a:schemeClr val="dk1"/>
                </a:solidFill>
              </a:rPr>
              <a:t>If the predicate isn't </a:t>
            </a: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#f</a:t>
            </a:r>
            <a:r>
              <a:rPr lang="en" sz="1600">
                <a:solidFill>
                  <a:schemeClr val="dk1"/>
                </a:solidFill>
              </a:rPr>
              <a:t>, evaluate </a:t>
            </a: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&lt;if-true&gt;</a:t>
            </a:r>
            <a:r>
              <a:rPr lang="en" sz="1600">
                <a:solidFill>
                  <a:schemeClr val="dk1"/>
                </a:solidFill>
              </a:rPr>
              <a:t> and return the value. Otherwise, evaluate </a:t>
            </a: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&lt;if-false&gt;</a:t>
            </a:r>
            <a:r>
              <a:rPr lang="en" sz="1600">
                <a:solidFill>
                  <a:schemeClr val="dk1"/>
                </a:solidFill>
              </a:rPr>
              <a:t> and return the value.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57" name="Google Shape;357;p55"/>
          <p:cNvSpPr txBox="1"/>
          <p:nvPr/>
        </p:nvSpPr>
        <p:spPr>
          <a:xfrm>
            <a:off x="472050" y="2284475"/>
            <a:ext cx="3905400" cy="40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(lambda (x y) (print 2))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7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3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3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"/>
                                        <p:tgtEl>
                                          <p:spTgt spid="3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procedures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Understanding: Factorial</a:t>
            </a:r>
            <a:endParaRPr/>
          </a:p>
        </p:txBody>
      </p:sp>
      <p:sp>
        <p:nvSpPr>
          <p:cNvPr id="368" name="Google Shape;368;p57"/>
          <p:cNvSpPr txBox="1">
            <a:spLocks noGrp="1"/>
          </p:cNvSpPr>
          <p:nvPr>
            <p:ph type="body" idx="1"/>
          </p:nvPr>
        </p:nvSpPr>
        <p:spPr>
          <a:xfrm>
            <a:off x="311700" y="1522422"/>
            <a:ext cx="8520600" cy="22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Recall the factorial function, which takes in an integer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</a:rPr>
              <a:t>n</a:t>
            </a:r>
            <a:r>
              <a:rPr lang="en" sz="1800"/>
              <a:t> and computes the product of all the integers from 1 to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/>
              <a:t>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Let's try to write it in Scheme!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Scheme has no special form that allows for iteration, so we have to use recursion.</a:t>
            </a:r>
            <a:endParaRPr sz="1800"/>
          </a:p>
        </p:txBody>
      </p:sp>
      <p:sp>
        <p:nvSpPr>
          <p:cNvPr id="369" name="Google Shape;369;p57"/>
          <p:cNvSpPr txBox="1"/>
          <p:nvPr/>
        </p:nvSpPr>
        <p:spPr>
          <a:xfrm>
            <a:off x="316150" y="3733325"/>
            <a:ext cx="42630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Ideas: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 i="1">
                <a:latin typeface="Roboto"/>
                <a:ea typeface="Roboto"/>
                <a:cs typeface="Roboto"/>
                <a:sym typeface="Roboto"/>
              </a:rPr>
              <a:t>Base case: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if n is 0 or 1, just return 1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 i="1">
                <a:latin typeface="Roboto"/>
                <a:ea typeface="Roboto"/>
                <a:cs typeface="Roboto"/>
                <a:sym typeface="Roboto"/>
              </a:rPr>
              <a:t>Recursive case: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Return the factorial of the previous number multiplied by n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Use the if special form to capture our two cases:</a:t>
            </a:r>
            <a:br>
              <a:rPr lang="en" sz="1600">
                <a:latin typeface="Roboto"/>
                <a:ea typeface="Roboto"/>
                <a:cs typeface="Roboto"/>
                <a:sym typeface="Roboto"/>
              </a:rPr>
            </a:br>
            <a:r>
              <a:rPr lang="en" sz="16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(if &lt;pred&gt; &lt;if-true&gt; &lt;if-false&gt;)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0" name="Google Shape;370;p57"/>
          <p:cNvSpPr/>
          <p:nvPr/>
        </p:nvSpPr>
        <p:spPr>
          <a:xfrm>
            <a:off x="4745650" y="4302675"/>
            <a:ext cx="4028700" cy="1490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fact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1" name="Google Shape;371;p57"/>
          <p:cNvSpPr/>
          <p:nvPr/>
        </p:nvSpPr>
        <p:spPr>
          <a:xfrm>
            <a:off x="6127050" y="3579675"/>
            <a:ext cx="2727300" cy="646800"/>
          </a:xfrm>
          <a:prstGeom prst="wedgeRoundRectCallout">
            <a:avLst>
              <a:gd name="adj1" fmla="val 12269"/>
              <a:gd name="adj2" fmla="val 90519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0378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Combinations can be split across multiple lines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2" name="Google Shape;372;p57"/>
          <p:cNvSpPr txBox="1"/>
          <p:nvPr/>
        </p:nvSpPr>
        <p:spPr>
          <a:xfrm>
            <a:off x="5144200" y="4629374"/>
            <a:ext cx="23286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(&lt;= n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3" name="Google Shape;373;p57"/>
          <p:cNvSpPr txBox="1"/>
          <p:nvPr/>
        </p:nvSpPr>
        <p:spPr>
          <a:xfrm>
            <a:off x="5677600" y="5267375"/>
            <a:ext cx="3227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(* n (fact (- n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4" name="Google Shape;374;p57"/>
          <p:cNvSpPr txBox="1"/>
          <p:nvPr/>
        </p:nvSpPr>
        <p:spPr>
          <a:xfrm>
            <a:off x="5756300" y="4938275"/>
            <a:ext cx="398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 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5" name="Google Shape;375;p57"/>
          <p:cNvSpPr/>
          <p:nvPr/>
        </p:nvSpPr>
        <p:spPr>
          <a:xfrm>
            <a:off x="4635225" y="5859875"/>
            <a:ext cx="1843200" cy="646800"/>
          </a:xfrm>
          <a:prstGeom prst="wedgeRoundRectCallout">
            <a:avLst>
              <a:gd name="adj1" fmla="val 22438"/>
              <a:gd name="adj2" fmla="val -75479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0378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No explicit return statement!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6" name="Google Shape;376;p57"/>
          <p:cNvSpPr/>
          <p:nvPr/>
        </p:nvSpPr>
        <p:spPr>
          <a:xfrm>
            <a:off x="4707050" y="3689175"/>
            <a:ext cx="1292100" cy="4278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Try it out!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Counting up</a:t>
            </a:r>
            <a:endParaRPr/>
          </a:p>
        </p:txBody>
      </p:sp>
      <p:sp>
        <p:nvSpPr>
          <p:cNvPr id="382" name="Google Shape;382;p58"/>
          <p:cNvSpPr txBox="1">
            <a:spLocks noGrp="1"/>
          </p:cNvSpPr>
          <p:nvPr>
            <p:ph type="body" idx="1"/>
          </p:nvPr>
        </p:nvSpPr>
        <p:spPr>
          <a:xfrm>
            <a:off x="311700" y="1522428"/>
            <a:ext cx="85206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Let's write a function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count-up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</a:rPr>
              <a:t>that takes in an integer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</a:rPr>
              <a:t> and prints all the integers from 1 to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</a:rPr>
              <a:t>.</a:t>
            </a:r>
            <a:endParaRPr sz="1800">
              <a:solidFill>
                <a:srgbClr val="0378CE"/>
              </a:solidFill>
              <a:highlight>
                <a:srgbClr val="F9F2F4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3" name="Google Shape;383;p58"/>
          <p:cNvSpPr txBox="1"/>
          <p:nvPr/>
        </p:nvSpPr>
        <p:spPr>
          <a:xfrm>
            <a:off x="316150" y="2437925"/>
            <a:ext cx="3611100" cy="3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Ideas: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We need to keep track of the current element,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k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k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starts at 1.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Since we have to use recursion, we can write a helper function to keep track of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k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Print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k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at the beginning of every call and only make a recursive call to print more numbers if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k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is less than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" name="Google Shape;384;p58"/>
          <p:cNvSpPr/>
          <p:nvPr/>
        </p:nvSpPr>
        <p:spPr>
          <a:xfrm>
            <a:off x="4310900" y="2779925"/>
            <a:ext cx="4195500" cy="213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count-up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5" name="Google Shape;385;p58"/>
          <p:cNvSpPr txBox="1"/>
          <p:nvPr/>
        </p:nvSpPr>
        <p:spPr>
          <a:xfrm>
            <a:off x="4709450" y="3106625"/>
            <a:ext cx="2927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counter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k)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6" name="Google Shape;386;p58"/>
          <p:cNvSpPr txBox="1"/>
          <p:nvPr/>
        </p:nvSpPr>
        <p:spPr>
          <a:xfrm>
            <a:off x="5623850" y="4067660"/>
            <a:ext cx="2927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(counter (+ k 1))))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7" name="Google Shape;387;p58"/>
          <p:cNvSpPr txBox="1"/>
          <p:nvPr/>
        </p:nvSpPr>
        <p:spPr>
          <a:xfrm>
            <a:off x="5216367" y="3430983"/>
            <a:ext cx="14460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(print k) 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8" name="Google Shape;388;p58"/>
          <p:cNvSpPr/>
          <p:nvPr/>
        </p:nvSpPr>
        <p:spPr>
          <a:xfrm>
            <a:off x="4310900" y="5111800"/>
            <a:ext cx="3514200" cy="932100"/>
          </a:xfrm>
          <a:prstGeom prst="wedgeRoundRectCallout">
            <a:avLst>
              <a:gd name="adj1" fmla="val -20509"/>
              <a:gd name="adj2" fmla="val -79203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0378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If there is more than one expression in the body, the function returns the value of the </a:t>
            </a:r>
            <a:r>
              <a:rPr lang="en" sz="1600" i="1">
                <a:latin typeface="Roboto"/>
                <a:ea typeface="Roboto"/>
                <a:cs typeface="Roboto"/>
                <a:sym typeface="Roboto"/>
              </a:rPr>
              <a:t>last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 expression.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58"/>
          <p:cNvSpPr txBox="1"/>
          <p:nvPr/>
        </p:nvSpPr>
        <p:spPr>
          <a:xfrm>
            <a:off x="5220400" y="3762191"/>
            <a:ext cx="23286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(&lt; k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0" name="Google Shape;390;p58"/>
          <p:cNvSpPr txBox="1"/>
          <p:nvPr/>
        </p:nvSpPr>
        <p:spPr>
          <a:xfrm>
            <a:off x="4763200" y="4400774"/>
            <a:ext cx="23286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(counter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Understanding: Hailstone</a:t>
            </a:r>
            <a:endParaRPr/>
          </a:p>
        </p:txBody>
      </p:sp>
      <p:sp>
        <p:nvSpPr>
          <p:cNvPr id="396" name="Google Shape;396;p59"/>
          <p:cNvSpPr txBox="1">
            <a:spLocks noGrp="1"/>
          </p:cNvSpPr>
          <p:nvPr>
            <p:ph type="body" idx="1"/>
          </p:nvPr>
        </p:nvSpPr>
        <p:spPr>
          <a:xfrm>
            <a:off x="311700" y="1536629"/>
            <a:ext cx="8520600" cy="26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Let's write a function to print out the hailstone sequence for a given integer in Scheme! We also want the function to return the number of elements in the sequence.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Given an integer n: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If n is even, divide by 2.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If n is odd, multiply by 3 and add 1.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Repeat until n reaches 1.</a:t>
            </a:r>
            <a:endParaRPr sz="1800"/>
          </a:p>
        </p:txBody>
      </p:sp>
      <p:sp>
        <p:nvSpPr>
          <p:cNvPr id="397" name="Google Shape;397;p59"/>
          <p:cNvSpPr txBox="1"/>
          <p:nvPr/>
        </p:nvSpPr>
        <p:spPr>
          <a:xfrm>
            <a:off x="4521900" y="2366300"/>
            <a:ext cx="4310400" cy="27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Ideas: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Print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no matter what its value is.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/>
            </a:pPr>
            <a:r>
              <a:rPr lang="en" sz="1800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Base case: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If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1, return 1.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even, call hailstone on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n/2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 add 1.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odd, call hailstone on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n*3+1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add 1.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have 3 cases! Use nested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expressions to capture these cases.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even? and odd? are provided to you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428550" y="4355775"/>
            <a:ext cx="3918900" cy="213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hailstone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9" name="Google Shape;399;p59"/>
          <p:cNvSpPr txBox="1"/>
          <p:nvPr/>
        </p:nvSpPr>
        <p:spPr>
          <a:xfrm>
            <a:off x="825775" y="4687700"/>
            <a:ext cx="1449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(print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0" name="Google Shape;400;p59"/>
          <p:cNvSpPr txBox="1"/>
          <p:nvPr/>
        </p:nvSpPr>
        <p:spPr>
          <a:xfrm>
            <a:off x="825775" y="5068700"/>
            <a:ext cx="3521700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(if _____ ______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   (if ______ 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       _____________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       _____________)))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4445700" y="5522800"/>
            <a:ext cx="2037900" cy="896700"/>
          </a:xfrm>
          <a:prstGeom prst="wedgeRoundRectCallout">
            <a:avLst>
              <a:gd name="adj1" fmla="val -61114"/>
              <a:gd name="adj2" fmla="val -19952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0378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Hmm… is there a better way to write multiple cases?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</a:t>
            </a:r>
            <a:endParaRPr/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1"/>
          </p:nvPr>
        </p:nvSpPr>
        <p:spPr>
          <a:xfrm>
            <a:off x="311700" y="1536624"/>
            <a:ext cx="85206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is a dialect of Lisp.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It uses a lot of parentheses.</a:t>
            </a:r>
            <a:endParaRPr/>
          </a:p>
        </p:txBody>
      </p:sp>
      <p:pic>
        <p:nvPicPr>
          <p:cNvPr id="179" name="Google Shape;17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728913"/>
            <a:ext cx="6096000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2"/>
          <p:cNvSpPr txBox="1">
            <a:spLocks noGrp="1"/>
          </p:cNvSpPr>
          <p:nvPr>
            <p:ph type="body" idx="1"/>
          </p:nvPr>
        </p:nvSpPr>
        <p:spPr>
          <a:xfrm>
            <a:off x="311700" y="4889426"/>
            <a:ext cx="8520600" cy="15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"The greatest single programming language ever designed."</a:t>
            </a:r>
            <a:r>
              <a:rPr lang="en" sz="1800">
                <a:solidFill>
                  <a:srgbClr val="666666"/>
                </a:solidFill>
              </a:rPr>
              <a:t> </a:t>
            </a:r>
            <a:br>
              <a:rPr lang="en" sz="1800">
                <a:solidFill>
                  <a:srgbClr val="666666"/>
                </a:solidFill>
              </a:rPr>
            </a:br>
            <a:r>
              <a:rPr lang="en" sz="1800" i="1">
                <a:solidFill>
                  <a:srgbClr val="666666"/>
                </a:solidFill>
              </a:rPr>
              <a:t>-Alan Kay, co-inventor of Smalltalk and OOP</a:t>
            </a:r>
            <a:endParaRPr sz="1800" i="1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 "The only computer language that is beautiful." </a:t>
            </a:r>
            <a:br>
              <a:rPr lang="en" sz="1800" i="1">
                <a:solidFill>
                  <a:srgbClr val="666666"/>
                </a:solidFill>
              </a:rPr>
            </a:br>
            <a:r>
              <a:rPr lang="en" sz="1800" i="1">
                <a:solidFill>
                  <a:srgbClr val="666666"/>
                </a:solidFill>
              </a:rPr>
              <a:t>-Neal Stephenson, John DeNero's favorite sci-fi author</a:t>
            </a:r>
            <a:endParaRPr sz="1800" i="1">
              <a:solidFill>
                <a:srgbClr val="66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 txBox="1">
            <a:spLocks noGrp="1"/>
          </p:cNvSpPr>
          <p:nvPr>
            <p:ph type="title" idx="4294967295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Understanding: Hailstone</a:t>
            </a:r>
            <a:endParaRPr/>
          </a:p>
        </p:txBody>
      </p:sp>
      <p:sp>
        <p:nvSpPr>
          <p:cNvPr id="407" name="Google Shape;407;p60"/>
          <p:cNvSpPr txBox="1">
            <a:spLocks noGrp="1"/>
          </p:cNvSpPr>
          <p:nvPr>
            <p:ph type="body" idx="4294967295"/>
          </p:nvPr>
        </p:nvSpPr>
        <p:spPr>
          <a:xfrm>
            <a:off x="311700" y="1536629"/>
            <a:ext cx="8520600" cy="26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Let's write a function to print out the hailstone sequence for a given integer in Scheme! We also want the function to return the number of elements in the sequence.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Given an integer n: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If n is even, divide by 2.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If n is odd, multiply by 3 and add 1.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Repeat until n reaches 1.</a:t>
            </a:r>
            <a:endParaRPr sz="1800"/>
          </a:p>
        </p:txBody>
      </p:sp>
      <p:sp>
        <p:nvSpPr>
          <p:cNvPr id="408" name="Google Shape;408;p60"/>
          <p:cNvSpPr/>
          <p:nvPr/>
        </p:nvSpPr>
        <p:spPr>
          <a:xfrm>
            <a:off x="428550" y="4355775"/>
            <a:ext cx="7658100" cy="213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hailstone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9" name="Google Shape;409;p60"/>
          <p:cNvSpPr txBox="1"/>
          <p:nvPr/>
        </p:nvSpPr>
        <p:spPr>
          <a:xfrm>
            <a:off x="825775" y="4687700"/>
            <a:ext cx="1449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(print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0" name="Google Shape;410;p60"/>
          <p:cNvSpPr txBox="1"/>
          <p:nvPr/>
        </p:nvSpPr>
        <p:spPr>
          <a:xfrm>
            <a:off x="825775" y="5068700"/>
            <a:ext cx="7658100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(if (= n 1) 1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	(if (even?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		(+ 1 (hailstone (/ n 2)))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		(+ 1 (hailstone (+ 1 (* n 3)))))))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control flow</a:t>
            </a:r>
            <a:endParaRPr/>
          </a:p>
        </p:txBody>
      </p:sp>
      <p:sp>
        <p:nvSpPr>
          <p:cNvPr id="416" name="Google Shape;416;p61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27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The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cond</a:t>
            </a:r>
            <a:r>
              <a:rPr lang="en" sz="1800">
                <a:solidFill>
                  <a:schemeClr val="dk1"/>
                </a:solidFill>
              </a:rPr>
              <a:t> special form allows us to specify many conditions and consequences: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(cond (&lt;pred1&gt; &lt;expr1&gt;) (&lt;pred2&gt; &lt;expr2&gt;) … (else &lt;else-expr&gt;))</a:t>
            </a:r>
            <a:endParaRPr sz="1700">
              <a:solidFill>
                <a:srgbClr val="3D85C6"/>
              </a:solidFill>
              <a:highlight>
                <a:srgbClr val="F9F2F4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666666"/>
                </a:solidFill>
              </a:rPr>
              <a:t>How to evaluate:</a:t>
            </a:r>
            <a:endParaRPr sz="18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1. </a:t>
            </a:r>
            <a:r>
              <a:rPr lang="en" sz="1800">
                <a:solidFill>
                  <a:schemeClr val="dk1"/>
                </a:solidFill>
              </a:rPr>
              <a:t>Evaluate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&lt;pred1&gt;</a:t>
            </a:r>
            <a:r>
              <a:rPr lang="en" sz="1800">
                <a:solidFill>
                  <a:schemeClr val="dk1"/>
                </a:solidFill>
              </a:rPr>
              <a:t>,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&lt;pred2&gt;</a:t>
            </a:r>
            <a:r>
              <a:rPr lang="en" sz="1800">
                <a:solidFill>
                  <a:schemeClr val="dk1"/>
                </a:solidFill>
              </a:rPr>
              <a:t>, etc. until one evaluates to a truth-y value.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Step 2. </a:t>
            </a:r>
            <a:r>
              <a:rPr lang="en" sz="1800">
                <a:solidFill>
                  <a:schemeClr val="dk1"/>
                </a:solidFill>
              </a:rPr>
              <a:t>Evaluate and return the expression corresponding to the first truth-y predicate. If no predicate evaluates to a truth-y value, evaluate and return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&lt;else-expr&gt;</a:t>
            </a:r>
            <a:r>
              <a:rPr lang="en" sz="1800">
                <a:solidFill>
                  <a:schemeClr val="dk1"/>
                </a:solidFill>
              </a:rPr>
              <a:t> if provided.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17" name="Google Shape;417;p61"/>
          <p:cNvSpPr txBox="1"/>
          <p:nvPr/>
        </p:nvSpPr>
        <p:spPr>
          <a:xfrm>
            <a:off x="396500" y="4496050"/>
            <a:ext cx="8370600" cy="1854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8" name="Google Shape;418;p61"/>
          <p:cNvSpPr txBox="1"/>
          <p:nvPr/>
        </p:nvSpPr>
        <p:spPr>
          <a:xfrm>
            <a:off x="443629" y="4512310"/>
            <a:ext cx="8072700" cy="17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cond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#f 4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	    ((&gt;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3 4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(/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((even?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((odd?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200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(print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)))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100</a:t>
            </a:r>
            <a:endParaRPr sz="1800" dirty="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9" name="Google Shape;419;p61"/>
          <p:cNvSpPr/>
          <p:nvPr/>
        </p:nvSpPr>
        <p:spPr>
          <a:xfrm>
            <a:off x="4154025" y="2545061"/>
            <a:ext cx="4498500" cy="312300"/>
          </a:xfrm>
          <a:prstGeom prst="wedgeRoundRectCallout">
            <a:avLst>
              <a:gd name="adj1" fmla="val -31936"/>
              <a:gd name="adj2" fmla="val -88260"/>
              <a:gd name="adj3" fmla="val 0"/>
            </a:avLst>
          </a:prstGeom>
          <a:solidFill>
            <a:srgbClr val="CFE2F3"/>
          </a:solidFill>
          <a:ln w="9525" cap="flat" cmpd="sng">
            <a:solidFill>
              <a:srgbClr val="0378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Each (&lt;pred&gt; &lt;expr&gt;) pair is known as a </a:t>
            </a:r>
            <a:r>
              <a:rPr lang="en" sz="1600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clause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Understanding: Hailstone using cond</a:t>
            </a:r>
            <a:endParaRPr/>
          </a:p>
        </p:txBody>
      </p:sp>
      <p:sp>
        <p:nvSpPr>
          <p:cNvPr id="425" name="Google Shape;425;p62"/>
          <p:cNvSpPr txBox="1">
            <a:spLocks noGrp="1"/>
          </p:cNvSpPr>
          <p:nvPr>
            <p:ph type="body" idx="1"/>
          </p:nvPr>
        </p:nvSpPr>
        <p:spPr>
          <a:xfrm>
            <a:off x="311700" y="1536627"/>
            <a:ext cx="85206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Let's write a function to print out the hailstone sequence for a given integer in Scheme! We also want the function to return the number of elements in the sequence.</a:t>
            </a:r>
            <a:endParaRPr sz="1800"/>
          </a:p>
        </p:txBody>
      </p:sp>
      <p:sp>
        <p:nvSpPr>
          <p:cNvPr id="426" name="Google Shape;426;p62"/>
          <p:cNvSpPr txBox="1"/>
          <p:nvPr/>
        </p:nvSpPr>
        <p:spPr>
          <a:xfrm>
            <a:off x="428550" y="2594900"/>
            <a:ext cx="8403900" cy="23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Ideas: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Print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no matter what its value is.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Base case: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If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1, return 1.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even, call hailstone on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n/2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 add 1.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odd, call hailstone on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n*3+1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add 1.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7" name="Google Shape;427;p62"/>
          <p:cNvSpPr/>
          <p:nvPr/>
        </p:nvSpPr>
        <p:spPr>
          <a:xfrm>
            <a:off x="428550" y="4660575"/>
            <a:ext cx="6860700" cy="1773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hailstone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8" name="Google Shape;428;p62"/>
          <p:cNvSpPr txBox="1"/>
          <p:nvPr/>
        </p:nvSpPr>
        <p:spPr>
          <a:xfrm>
            <a:off x="827100" y="5368275"/>
            <a:ext cx="6462300" cy="11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cond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          ) 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     (                                   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     (                                    ))    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9" name="Google Shape;429;p62"/>
          <p:cNvSpPr txBox="1"/>
          <p:nvPr/>
        </p:nvSpPr>
        <p:spPr>
          <a:xfrm>
            <a:off x="428550" y="3967350"/>
            <a:ext cx="8179800" cy="5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 startAt="5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We have 3 cases. Use a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cond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expression to capture these cases!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0" name="Google Shape;430;p62"/>
          <p:cNvSpPr txBox="1"/>
          <p:nvPr/>
        </p:nvSpPr>
        <p:spPr>
          <a:xfrm>
            <a:off x="840266" y="5006991"/>
            <a:ext cx="1449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(print n)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1" name="Google Shape;431;p62"/>
          <p:cNvSpPr txBox="1"/>
          <p:nvPr/>
        </p:nvSpPr>
        <p:spPr>
          <a:xfrm>
            <a:off x="1800675" y="5373000"/>
            <a:ext cx="15612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(= n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2" name="Google Shape;432;p62"/>
          <p:cNvSpPr txBox="1"/>
          <p:nvPr/>
        </p:nvSpPr>
        <p:spPr>
          <a:xfrm>
            <a:off x="1800675" y="5648826"/>
            <a:ext cx="51723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(even? n) (+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(hailstone (/ n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3" name="Google Shape;433;p62"/>
          <p:cNvSpPr txBox="1"/>
          <p:nvPr/>
        </p:nvSpPr>
        <p:spPr>
          <a:xfrm>
            <a:off x="1800675" y="5924642"/>
            <a:ext cx="56190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else (+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(hailstone (+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(* n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4" name="Google Shape;434;p62"/>
          <p:cNvSpPr/>
          <p:nvPr/>
        </p:nvSpPr>
        <p:spPr>
          <a:xfrm>
            <a:off x="7419675" y="5333625"/>
            <a:ext cx="1292100" cy="4278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Try it out!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3"/>
          <p:cNvSpPr txBox="1">
            <a:spLocks noGrp="1"/>
          </p:cNvSpPr>
          <p:nvPr>
            <p:ph type="title"/>
          </p:nvPr>
        </p:nvSpPr>
        <p:spPr>
          <a:xfrm>
            <a:off x="265500" y="1386233"/>
            <a:ext cx="4045200" cy="22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371C1"/>
                </a:solidFill>
              </a:rPr>
              <a:t>Pairs and Lists</a:t>
            </a:r>
            <a:endParaRPr>
              <a:solidFill>
                <a:srgbClr val="0371C1"/>
              </a:solidFill>
            </a:endParaRPr>
          </a:p>
        </p:txBody>
      </p:sp>
      <p:sp>
        <p:nvSpPr>
          <p:cNvPr id="440" name="Google Shape;440;p63"/>
          <p:cNvSpPr txBox="1">
            <a:spLocks noGrp="1"/>
          </p:cNvSpPr>
          <p:nvPr>
            <p:ph type="subTitle" idx="1"/>
          </p:nvPr>
        </p:nvSpPr>
        <p:spPr>
          <a:xfrm>
            <a:off x="265500" y="36358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data structures</a:t>
            </a:r>
            <a:endParaRPr/>
          </a:p>
        </p:txBody>
      </p:sp>
      <p:sp>
        <p:nvSpPr>
          <p:cNvPr id="441" name="Google Shape;441;p63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• The pair is the basic compound value in Scheme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• Lists in Scheme are created using pairs; they’re linked lists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371C1"/>
                </a:solidFill>
              </a:rPr>
              <a:t>Pairs </a:t>
            </a:r>
            <a:endParaRPr>
              <a:solidFill>
                <a:srgbClr val="0371C1"/>
              </a:solidFill>
            </a:endParaRPr>
          </a:p>
        </p:txBody>
      </p:sp>
      <p:sp>
        <p:nvSpPr>
          <p:cNvPr id="447" name="Google Shape;447;p64"/>
          <p:cNvSpPr txBox="1">
            <a:spLocks noGrp="1"/>
          </p:cNvSpPr>
          <p:nvPr>
            <p:ph type="body" idx="1"/>
          </p:nvPr>
        </p:nvSpPr>
        <p:spPr>
          <a:xfrm>
            <a:off x="311700" y="1688425"/>
            <a:ext cx="8520600" cy="13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Pairs are created using the </a:t>
            </a:r>
            <a:r>
              <a:rPr lang="en" sz="2000" b="1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cons</a:t>
            </a:r>
            <a:r>
              <a:rPr lang="en" sz="2000"/>
              <a:t> expression in Scheme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Source Code Pro"/>
              <a:buChar char="●"/>
            </a:pPr>
            <a:r>
              <a:rPr lang="en" sz="2000" b="1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car</a:t>
            </a:r>
            <a:r>
              <a:rPr lang="en" sz="2000"/>
              <a:t> selects the first element in a pair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Source Code Pro"/>
              <a:buChar char="●"/>
            </a:pPr>
            <a:r>
              <a:rPr lang="en" sz="2000" b="1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cdr</a:t>
            </a:r>
            <a:r>
              <a:rPr lang="en" sz="2000"/>
              <a:t> selects the second element in a pair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The second element of a pair must be another pair, or </a:t>
            </a:r>
            <a:r>
              <a:rPr lang="en" sz="2000" b="1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nil</a:t>
            </a:r>
            <a:endParaRPr sz="2000"/>
          </a:p>
        </p:txBody>
      </p:sp>
      <p:sp>
        <p:nvSpPr>
          <p:cNvPr id="448" name="Google Shape;448;p64"/>
          <p:cNvSpPr txBox="1"/>
          <p:nvPr/>
        </p:nvSpPr>
        <p:spPr>
          <a:xfrm>
            <a:off x="1384025" y="3528325"/>
            <a:ext cx="6617100" cy="25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scm&gt;</a:t>
            </a: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(</a:t>
            </a:r>
            <a:r>
              <a:rPr lang="en" sz="2000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define</a:t>
            </a: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x (</a:t>
            </a:r>
            <a:r>
              <a:rPr lang="en" sz="2000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cons</a:t>
            </a: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2000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</a:t>
            </a: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 (cons </a:t>
            </a:r>
            <a:r>
              <a:rPr lang="en" sz="2000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3 nil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))</a:t>
            </a:r>
            <a:endParaRPr sz="20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x</a:t>
            </a:r>
            <a:endParaRPr sz="20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scm&gt; 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x</a:t>
            </a:r>
            <a:endParaRPr sz="20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(</a:t>
            </a:r>
            <a:r>
              <a:rPr lang="en" sz="2000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</a:t>
            </a: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2000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3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)</a:t>
            </a:r>
            <a:endParaRPr sz="20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scm&gt; 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(</a:t>
            </a:r>
            <a:r>
              <a:rPr lang="en" sz="2000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car</a:t>
            </a: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x)</a:t>
            </a:r>
            <a:endParaRPr sz="20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</a:t>
            </a:r>
            <a:endParaRPr sz="2000">
              <a:solidFill>
                <a:schemeClr val="accent5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scm&gt; 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(</a:t>
            </a:r>
            <a:r>
              <a:rPr lang="en" sz="2000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cdr</a:t>
            </a: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2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x)</a:t>
            </a:r>
            <a:endParaRPr sz="20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(3)</a:t>
            </a:r>
            <a:endParaRPr sz="2000">
              <a:solidFill>
                <a:schemeClr val="accent5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5"/>
          <p:cNvSpPr txBox="1"/>
          <p:nvPr/>
        </p:nvSpPr>
        <p:spPr>
          <a:xfrm>
            <a:off x="551250" y="3125838"/>
            <a:ext cx="8041500" cy="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scm&gt; (define x (cons 1 (cons 2 (cons 3 nil))))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x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454" name="Google Shape;454;p6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371C1"/>
                </a:solidFill>
              </a:rPr>
              <a:t>Pairs</a:t>
            </a:r>
            <a:r>
              <a:rPr lang="en"/>
              <a:t> </a:t>
            </a:r>
            <a:endParaRPr/>
          </a:p>
        </p:txBody>
      </p:sp>
      <p:sp>
        <p:nvSpPr>
          <p:cNvPr id="455" name="Google Shape;455;p65"/>
          <p:cNvSpPr txBox="1">
            <a:spLocks noGrp="1"/>
          </p:cNvSpPr>
          <p:nvPr>
            <p:ph type="body" idx="1"/>
          </p:nvPr>
        </p:nvSpPr>
        <p:spPr>
          <a:xfrm>
            <a:off x="311700" y="1532275"/>
            <a:ext cx="87195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The only type of sequence in Scheme is the linked list</a:t>
            </a:r>
            <a:endParaRPr sz="200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We can create these with pairs using multiple </a:t>
            </a:r>
            <a:r>
              <a:rPr lang="en" sz="2000" b="1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cons</a:t>
            </a:r>
            <a:r>
              <a:rPr lang="en" sz="2000"/>
              <a:t> expressions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solidFill>
                  <a:srgbClr val="0371C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nil</a:t>
            </a:r>
            <a:r>
              <a:rPr lang="en" sz="2000"/>
              <a:t> represents the empty list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  <p:sp>
        <p:nvSpPr>
          <p:cNvPr id="456" name="Google Shape;456;p65"/>
          <p:cNvSpPr txBox="1"/>
          <p:nvPr/>
        </p:nvSpPr>
        <p:spPr>
          <a:xfrm>
            <a:off x="551250" y="4035450"/>
            <a:ext cx="3969600" cy="21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scm&gt; x 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(1 2 3)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scm&gt; (car x)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1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scm&gt; (cdr x)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ource Code Pro"/>
                <a:ea typeface="Source Code Pro"/>
                <a:cs typeface="Source Code Pro"/>
                <a:sym typeface="Source Code Pro"/>
              </a:rPr>
              <a:t>(2 3)</a:t>
            </a:r>
            <a:endParaRPr sz="2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457" name="Google Shape;457;p65"/>
          <p:cNvSpPr txBox="1"/>
          <p:nvPr/>
        </p:nvSpPr>
        <p:spPr>
          <a:xfrm>
            <a:off x="8113900" y="6231150"/>
            <a:ext cx="10302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Source Code Pro"/>
                <a:ea typeface="Source Code Pro"/>
                <a:cs typeface="Source Code Pro"/>
                <a:sym typeface="Source Code Pro"/>
              </a:rPr>
              <a:t>(demo)</a:t>
            </a:r>
            <a:endParaRPr sz="18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</a:t>
            </a:r>
            <a:endParaRPr/>
          </a:p>
        </p:txBody>
      </p:sp>
      <p:sp>
        <p:nvSpPr>
          <p:cNvPr id="463" name="Google Shape;463;p6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We are learning Scheme to compare conventions across different languages, study what paradigms certain languages emphasize, and, later, learn how languages are interpreted!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Scheme programs consist only of expressions, all of which can be categorized into either atomic expressions or </a:t>
            </a:r>
            <a:r>
              <a:rPr lang="en" sz="1800" b="1">
                <a:solidFill>
                  <a:srgbClr val="0378CE"/>
                </a:solidFill>
              </a:rPr>
              <a:t>combinations</a:t>
            </a:r>
            <a:r>
              <a:rPr lang="en" sz="1800"/>
              <a:t>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Combinations are either call expressions or special form expressions, and they differ in the value of the operator.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Scheme call expressions are evaluated just like they are in Python, but each </a:t>
            </a:r>
            <a:r>
              <a:rPr lang="en" sz="1800" b="1">
                <a:solidFill>
                  <a:srgbClr val="0378CE"/>
                </a:solidFill>
              </a:rPr>
              <a:t>special form</a:t>
            </a:r>
            <a:r>
              <a:rPr lang="en" sz="1800"/>
              <a:t> has its own rules of evaluation.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The special forms we learned today are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/>
              <a:t>,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/>
              <a:t>,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/>
              <a:t>, and </a:t>
            </a: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cond</a:t>
            </a:r>
            <a:r>
              <a:rPr lang="en" sz="1800"/>
              <a:t>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Writing procedures in Scheme will require recursion; there is no special form for iteration!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another language?</a:t>
            </a:r>
            <a:endParaRPr/>
          </a:p>
        </p:txBody>
      </p:sp>
      <p:sp>
        <p:nvSpPr>
          <p:cNvPr id="186" name="Google Shape;186;p43"/>
          <p:cNvSpPr txBox="1">
            <a:spLocks noGrp="1"/>
          </p:cNvSpPr>
          <p:nvPr>
            <p:ph type="body" idx="1"/>
          </p:nvPr>
        </p:nvSpPr>
        <p:spPr>
          <a:xfrm>
            <a:off x="387900" y="1536629"/>
            <a:ext cx="8520600" cy="2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goal of this class is not to teach Python, but rather to teach a variety of programming techniques and core concepts.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How does learning another language help us?</a:t>
            </a:r>
            <a:endParaRPr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To see some key components across many programming languages. 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To see what paradigms certain languages prioritize.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To learn how </a:t>
            </a:r>
            <a:r>
              <a:rPr lang="en" b="1"/>
              <a:t>interpreters</a:t>
            </a:r>
            <a:r>
              <a:rPr lang="en"/>
              <a:t> are implemented!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Expressions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5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3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programs consist entirely of two types of expressions.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Atomic expressions</a:t>
            </a:r>
            <a:endParaRPr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i="1"/>
              <a:t>Self-evaluating: </a:t>
            </a:r>
            <a:r>
              <a:rPr lang="en"/>
              <a:t>numbers, booleans</a:t>
            </a:r>
            <a:br>
              <a:rPr lang="en"/>
            </a:b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3</a:t>
            </a:r>
            <a:r>
              <a:rPr lang="en"/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5.5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-10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#t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#f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i="1"/>
              <a:t>Symbols: </a:t>
            </a:r>
            <a:r>
              <a:rPr lang="en"/>
              <a:t>names bound to values</a:t>
            </a:r>
            <a:br>
              <a:rPr lang="en"/>
            </a:b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+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modulo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list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x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foo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rPr>
              <a:t>hello-world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Combinations 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(&lt;operator&gt; &lt;operand1&gt; &lt;operand2&gt; …)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7" name="Google Shape;197;p4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expressions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Scheme values</a:t>
            </a:r>
            <a:endParaRPr/>
          </a:p>
        </p:txBody>
      </p:sp>
      <p:sp>
        <p:nvSpPr>
          <p:cNvPr id="203" name="Google Shape;203;p46"/>
          <p:cNvSpPr txBox="1">
            <a:spLocks noGrp="1"/>
          </p:cNvSpPr>
          <p:nvPr>
            <p:ph type="body" idx="1"/>
          </p:nvPr>
        </p:nvSpPr>
        <p:spPr>
          <a:xfrm>
            <a:off x="311700" y="1536632"/>
            <a:ext cx="8520600" cy="5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0378CE"/>
                </a:solidFill>
              </a:rPr>
              <a:t>Atoms:</a:t>
            </a:r>
            <a:r>
              <a:rPr lang="en"/>
              <a:t> primitive values that cannot be broken up into smaller parts</a:t>
            </a:r>
            <a:endParaRPr/>
          </a:p>
        </p:txBody>
      </p:sp>
      <p:sp>
        <p:nvSpPr>
          <p:cNvPr id="204" name="Google Shape;204;p46"/>
          <p:cNvSpPr txBox="1">
            <a:spLocks noGrp="1"/>
          </p:cNvSpPr>
          <p:nvPr>
            <p:ph type="body" idx="1"/>
          </p:nvPr>
        </p:nvSpPr>
        <p:spPr>
          <a:xfrm>
            <a:off x="311700" y="3136832"/>
            <a:ext cx="8520600" cy="5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0378CE"/>
                </a:solidFill>
              </a:rPr>
              <a:t>Procedures:</a:t>
            </a:r>
            <a:r>
              <a:rPr lang="en"/>
              <a:t> function objects, either built-in or user-defined</a:t>
            </a:r>
            <a:endParaRPr/>
          </a:p>
        </p:txBody>
      </p:sp>
      <p:sp>
        <p:nvSpPr>
          <p:cNvPr id="205" name="Google Shape;205;p46"/>
          <p:cNvSpPr txBox="1">
            <a:spLocks noGrp="1"/>
          </p:cNvSpPr>
          <p:nvPr>
            <p:ph type="body" idx="1"/>
          </p:nvPr>
        </p:nvSpPr>
        <p:spPr>
          <a:xfrm>
            <a:off x="311700" y="4737032"/>
            <a:ext cx="8520600" cy="5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0378CE"/>
                </a:solidFill>
              </a:rPr>
              <a:t>Lists:</a:t>
            </a:r>
            <a:r>
              <a:rPr lang="en"/>
              <a:t> a sequence of zero or more values</a:t>
            </a:r>
            <a:endParaRPr/>
          </a:p>
        </p:txBody>
      </p:sp>
      <p:sp>
        <p:nvSpPr>
          <p:cNvPr id="206" name="Google Shape;206;p46"/>
          <p:cNvSpPr txBox="1"/>
          <p:nvPr/>
        </p:nvSpPr>
        <p:spPr>
          <a:xfrm>
            <a:off x="517400" y="2166295"/>
            <a:ext cx="2199600" cy="706200"/>
          </a:xfrm>
          <a:prstGeom prst="rect">
            <a:avLst/>
          </a:prstGeom>
          <a:noFill/>
          <a:ln w="19050" cap="flat" cmpd="sng">
            <a:solidFill>
              <a:srgbClr val="0378CE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numbers</a:t>
            </a:r>
            <a:endParaRPr sz="1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, 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-6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, 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5.7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, 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4021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46"/>
          <p:cNvSpPr txBox="1"/>
          <p:nvPr/>
        </p:nvSpPr>
        <p:spPr>
          <a:xfrm>
            <a:off x="5264888" y="2190620"/>
            <a:ext cx="2363700" cy="706200"/>
          </a:xfrm>
          <a:prstGeom prst="rect">
            <a:avLst/>
          </a:prstGeom>
          <a:noFill/>
          <a:ln w="19050" cap="flat" cmpd="sng">
            <a:solidFill>
              <a:srgbClr val="0378CE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symbols</a:t>
            </a:r>
            <a:endParaRPr sz="1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hello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, 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world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46"/>
          <p:cNvSpPr txBox="1"/>
          <p:nvPr/>
        </p:nvSpPr>
        <p:spPr>
          <a:xfrm>
            <a:off x="3402825" y="2190620"/>
            <a:ext cx="1124700" cy="706200"/>
          </a:xfrm>
          <a:prstGeom prst="rect">
            <a:avLst/>
          </a:prstGeom>
          <a:noFill/>
          <a:ln w="19050" cap="flat" cmpd="sng">
            <a:solidFill>
              <a:srgbClr val="0378CE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"/>
                <a:ea typeface="Roboto"/>
                <a:cs typeface="Roboto"/>
                <a:sym typeface="Roboto"/>
              </a:rPr>
              <a:t>booleans</a:t>
            </a:r>
            <a:endParaRPr sz="1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#t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 </a:t>
            </a:r>
            <a:r>
              <a:rPr lang="en" sz="18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#f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09" name="Google Shape;209;p46"/>
          <p:cNvGrpSpPr/>
          <p:nvPr/>
        </p:nvGrpSpPr>
        <p:grpSpPr>
          <a:xfrm>
            <a:off x="1711624" y="5240925"/>
            <a:ext cx="5585632" cy="597900"/>
            <a:chOff x="1405675" y="5469525"/>
            <a:chExt cx="6465600" cy="597900"/>
          </a:xfrm>
        </p:grpSpPr>
        <p:sp>
          <p:nvSpPr>
            <p:cNvPr id="210" name="Google Shape;210;p46"/>
            <p:cNvSpPr txBox="1"/>
            <p:nvPr/>
          </p:nvSpPr>
          <p:spPr>
            <a:xfrm>
              <a:off x="1405675" y="5469525"/>
              <a:ext cx="2756700" cy="59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rgbClr val="0378CE"/>
                  </a:solidFill>
                  <a:highlight>
                    <a:srgbClr val="F9F2F4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(1 2 3 4 5 6)</a:t>
              </a:r>
              <a:endParaRPr sz="22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11" name="Google Shape;211;p46"/>
            <p:cNvSpPr txBox="1"/>
            <p:nvPr/>
          </p:nvSpPr>
          <p:spPr>
            <a:xfrm>
              <a:off x="4712275" y="5469525"/>
              <a:ext cx="3159000" cy="59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rgbClr val="0378CE"/>
                  </a:solidFill>
                  <a:highlight>
                    <a:srgbClr val="F9F2F4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(c s 6 1 a)</a:t>
              </a:r>
              <a:endParaRPr sz="22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12" name="Google Shape;212;p46"/>
          <p:cNvGrpSpPr/>
          <p:nvPr/>
        </p:nvGrpSpPr>
        <p:grpSpPr>
          <a:xfrm>
            <a:off x="4113881" y="3501976"/>
            <a:ext cx="3514729" cy="1008099"/>
            <a:chOff x="4113881" y="3654376"/>
            <a:chExt cx="3514729" cy="1008099"/>
          </a:xfrm>
        </p:grpSpPr>
        <p:sp>
          <p:nvSpPr>
            <p:cNvPr id="213" name="Google Shape;213;p46"/>
            <p:cNvSpPr/>
            <p:nvPr/>
          </p:nvSpPr>
          <p:spPr>
            <a:xfrm>
              <a:off x="5413193" y="3956275"/>
              <a:ext cx="984000" cy="7062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EEEEEE"/>
            </a:solidFill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000" b="1">
                  <a:solidFill>
                    <a:srgbClr val="0378C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+</a:t>
              </a:r>
              <a:endParaRPr sz="20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grpSp>
          <p:nvGrpSpPr>
            <p:cNvPr id="214" name="Google Shape;214;p46"/>
            <p:cNvGrpSpPr/>
            <p:nvPr/>
          </p:nvGrpSpPr>
          <p:grpSpPr>
            <a:xfrm>
              <a:off x="4113881" y="4099225"/>
              <a:ext cx="1255800" cy="559321"/>
              <a:chOff x="350119" y="4783034"/>
              <a:chExt cx="1900711" cy="846558"/>
            </a:xfrm>
          </p:grpSpPr>
          <p:sp>
            <p:nvSpPr>
              <p:cNvPr id="215" name="Google Shape;215;p46"/>
              <p:cNvSpPr txBox="1"/>
              <p:nvPr/>
            </p:nvSpPr>
            <p:spPr>
              <a:xfrm>
                <a:off x="350119" y="4783034"/>
                <a:ext cx="1811400" cy="56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latin typeface="Roboto Mono"/>
                    <a:ea typeface="Roboto Mono"/>
                    <a:cs typeface="Roboto Mono"/>
                    <a:sym typeface="Roboto Mono"/>
                  </a:rPr>
                  <a:t>6, 8</a:t>
                </a:r>
                <a:endParaRPr sz="20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16" name="Google Shape;216;p46"/>
              <p:cNvSpPr/>
              <p:nvPr/>
            </p:nvSpPr>
            <p:spPr>
              <a:xfrm>
                <a:off x="1317455" y="5486417"/>
                <a:ext cx="933375" cy="143175"/>
              </a:xfrm>
              <a:custGeom>
                <a:avLst/>
                <a:gdLst/>
                <a:ahLst/>
                <a:cxnLst/>
                <a:rect l="l" t="t" r="r" b="b"/>
                <a:pathLst>
                  <a:path w="37335" h="5727" extrusionOk="0">
                    <a:moveTo>
                      <a:pt x="0" y="11"/>
                    </a:moveTo>
                    <a:cubicBezTo>
                      <a:pt x="2065" y="964"/>
                      <a:pt x="6165" y="5729"/>
                      <a:pt x="12387" y="5727"/>
                    </a:cubicBezTo>
                    <a:cubicBezTo>
                      <a:pt x="18610" y="5725"/>
                      <a:pt x="33177" y="955"/>
                      <a:pt x="37335" y="0"/>
                    </a:cubicBezTo>
                  </a:path>
                </a:pathLst>
              </a:custGeom>
              <a:noFill/>
              <a:ln w="28575" cap="flat" cmpd="sng">
                <a:solidFill>
                  <a:srgbClr val="6AA84F"/>
                </a:solidFill>
                <a:prstDash val="dash"/>
                <a:round/>
                <a:headEnd type="none" w="med" len="med"/>
                <a:tailEnd type="stealth" w="med" len="med"/>
              </a:ln>
            </p:spPr>
          </p:sp>
        </p:grpSp>
        <p:grpSp>
          <p:nvGrpSpPr>
            <p:cNvPr id="217" name="Google Shape;217;p46"/>
            <p:cNvGrpSpPr/>
            <p:nvPr/>
          </p:nvGrpSpPr>
          <p:grpSpPr>
            <a:xfrm>
              <a:off x="6431875" y="3654376"/>
              <a:ext cx="1196735" cy="371842"/>
              <a:chOff x="6723161" y="3412525"/>
              <a:chExt cx="1811314" cy="562800"/>
            </a:xfrm>
          </p:grpSpPr>
          <p:sp>
            <p:nvSpPr>
              <p:cNvPr id="218" name="Google Shape;218;p46"/>
              <p:cNvSpPr txBox="1"/>
              <p:nvPr/>
            </p:nvSpPr>
            <p:spPr>
              <a:xfrm>
                <a:off x="7655175" y="3412525"/>
                <a:ext cx="879300" cy="56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latin typeface="Roboto Mono"/>
                    <a:ea typeface="Roboto Mono"/>
                    <a:cs typeface="Roboto Mono"/>
                    <a:sym typeface="Roboto Mono"/>
                  </a:rPr>
                  <a:t>14</a:t>
                </a:r>
                <a:endParaRPr sz="20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19" name="Google Shape;219;p46"/>
              <p:cNvSpPr/>
              <p:nvPr/>
            </p:nvSpPr>
            <p:spPr>
              <a:xfrm>
                <a:off x="6723161" y="3665532"/>
                <a:ext cx="984400" cy="261700"/>
              </a:xfrm>
              <a:custGeom>
                <a:avLst/>
                <a:gdLst/>
                <a:ahLst/>
                <a:cxnLst/>
                <a:rect l="l" t="t" r="r" b="b"/>
                <a:pathLst>
                  <a:path w="39376" h="10468" extrusionOk="0">
                    <a:moveTo>
                      <a:pt x="0" y="10468"/>
                    </a:moveTo>
                    <a:cubicBezTo>
                      <a:pt x="2910" y="8753"/>
                      <a:pt x="10899" y="1255"/>
                      <a:pt x="17462" y="175"/>
                    </a:cubicBezTo>
                    <a:cubicBezTo>
                      <a:pt x="24025" y="-905"/>
                      <a:pt x="35724" y="3351"/>
                      <a:pt x="39376" y="3986"/>
                    </a:cubicBezTo>
                  </a:path>
                </a:pathLst>
              </a:custGeom>
              <a:noFill/>
              <a:ln w="28575" cap="flat" cmpd="sng">
                <a:solidFill>
                  <a:srgbClr val="6AA84F"/>
                </a:solidFill>
                <a:prstDash val="dash"/>
                <a:round/>
                <a:headEnd type="none" w="med" len="med"/>
                <a:tailEnd type="stealth" w="med" len="med"/>
              </a:ln>
            </p:spPr>
          </p:sp>
        </p:grpSp>
      </p:grpSp>
      <p:sp>
        <p:nvSpPr>
          <p:cNvPr id="220" name="Google Shape;220;p46"/>
          <p:cNvSpPr txBox="1"/>
          <p:nvPr/>
        </p:nvSpPr>
        <p:spPr>
          <a:xfrm>
            <a:off x="730375" y="3898825"/>
            <a:ext cx="30606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378CE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(lambda (x) (* x x))</a:t>
            </a:r>
            <a:endParaRPr sz="1800">
              <a:solidFill>
                <a:srgbClr val="0378CE"/>
              </a:solidFill>
              <a:highlight>
                <a:srgbClr val="F9F2F4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1" name="Google Shape;221;p46"/>
          <p:cNvSpPr/>
          <p:nvPr/>
        </p:nvSpPr>
        <p:spPr>
          <a:xfrm>
            <a:off x="4078200" y="59939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Combinations</a:t>
            </a:r>
            <a:endParaRPr/>
          </a:p>
        </p:txBody>
      </p:sp>
      <p:sp>
        <p:nvSpPr>
          <p:cNvPr id="227" name="Google Shape;227;p4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All non-primitive expressions in Scheme have the following syntax:</a:t>
            </a: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(&lt;operator&gt; &lt;operand1&gt; &lt;operand2&gt; …)</a:t>
            </a:r>
            <a:endParaRPr sz="22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A combination is either a </a:t>
            </a:r>
            <a:r>
              <a:rPr lang="en" b="1" dirty="0">
                <a:solidFill>
                  <a:srgbClr val="0378CE"/>
                </a:solidFill>
              </a:rPr>
              <a:t>call expression</a:t>
            </a:r>
            <a:r>
              <a:rPr lang="en" dirty="0"/>
              <a:t> or a </a:t>
            </a:r>
            <a:r>
              <a:rPr lang="en" b="1" dirty="0">
                <a:solidFill>
                  <a:srgbClr val="0378CE"/>
                </a:solidFill>
              </a:rPr>
              <a:t>special form expression</a:t>
            </a:r>
            <a:r>
              <a:rPr lang="en" dirty="0"/>
              <a:t>.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operator of a call expression evaluates to a procedure.</a:t>
            </a:r>
            <a:endParaRPr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(+ 2 3)		(abs (/ 20 5))		(&lt; 4 8.5)</a:t>
            </a:r>
            <a:endParaRPr sz="22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The operator of a special form expression is a special form.</a:t>
            </a:r>
            <a:endParaRPr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(define x 5)	(if #t 10 20)	</a:t>
            </a:r>
            <a:br>
              <a:rPr lang="en" sz="2200" dirty="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2200" dirty="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(lambda (x) (* x x))</a:t>
            </a:r>
            <a:endParaRPr sz="22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8"/>
          <p:cNvSpPr/>
          <p:nvPr/>
        </p:nvSpPr>
        <p:spPr>
          <a:xfrm>
            <a:off x="2952050" y="4872700"/>
            <a:ext cx="4689600" cy="35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8"/>
          <p:cNvSpPr/>
          <p:nvPr/>
        </p:nvSpPr>
        <p:spPr>
          <a:xfrm>
            <a:off x="6523644" y="5505632"/>
            <a:ext cx="1561800" cy="35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48"/>
          <p:cNvSpPr/>
          <p:nvPr/>
        </p:nvSpPr>
        <p:spPr>
          <a:xfrm>
            <a:off x="3398174" y="5541200"/>
            <a:ext cx="2444100" cy="35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" name="Google Shape;235;p48"/>
          <p:cNvGrpSpPr/>
          <p:nvPr/>
        </p:nvGrpSpPr>
        <p:grpSpPr>
          <a:xfrm>
            <a:off x="4668625" y="5244590"/>
            <a:ext cx="1271517" cy="852150"/>
            <a:chOff x="2886731" y="4802075"/>
            <a:chExt cx="2400900" cy="852150"/>
          </a:xfrm>
        </p:grpSpPr>
        <p:grpSp>
          <p:nvGrpSpPr>
            <p:cNvPr id="236" name="Google Shape;236;p48"/>
            <p:cNvGrpSpPr/>
            <p:nvPr/>
          </p:nvGrpSpPr>
          <p:grpSpPr>
            <a:xfrm>
              <a:off x="3216075" y="4802075"/>
              <a:ext cx="1850400" cy="308375"/>
              <a:chOff x="3216075" y="4802075"/>
              <a:chExt cx="1850400" cy="308375"/>
            </a:xfrm>
          </p:grpSpPr>
          <p:cxnSp>
            <p:nvCxnSpPr>
              <p:cNvPr id="237" name="Google Shape;237;p48"/>
              <p:cNvCxnSpPr/>
              <p:nvPr/>
            </p:nvCxnSpPr>
            <p:spPr>
              <a:xfrm>
                <a:off x="3216075" y="4802075"/>
                <a:ext cx="1850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691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8" name="Google Shape;238;p48"/>
              <p:cNvCxnSpPr/>
              <p:nvPr/>
            </p:nvCxnSpPr>
            <p:spPr>
              <a:xfrm>
                <a:off x="4144000" y="4816750"/>
                <a:ext cx="0" cy="293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69138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39" name="Google Shape;239;p48"/>
            <p:cNvSpPr txBox="1"/>
            <p:nvPr/>
          </p:nvSpPr>
          <p:spPr>
            <a:xfrm>
              <a:off x="2886731" y="5119325"/>
              <a:ext cx="24009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(* 4 6)</a:t>
              </a:r>
              <a:endParaRPr/>
            </a:p>
          </p:txBody>
        </p:sp>
      </p:grpSp>
      <p:sp>
        <p:nvSpPr>
          <p:cNvPr id="240" name="Google Shape;240;p48"/>
          <p:cNvSpPr/>
          <p:nvPr/>
        </p:nvSpPr>
        <p:spPr>
          <a:xfrm>
            <a:off x="4356340" y="6126120"/>
            <a:ext cx="1561800" cy="35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4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Call expressions</a:t>
            </a:r>
            <a:endParaRPr/>
          </a:p>
        </p:txBody>
      </p:sp>
      <p:sp>
        <p:nvSpPr>
          <p:cNvPr id="242" name="Google Shape;242;p48"/>
          <p:cNvSpPr txBox="1">
            <a:spLocks noGrp="1"/>
          </p:cNvSpPr>
          <p:nvPr>
            <p:ph type="body" idx="1"/>
          </p:nvPr>
        </p:nvSpPr>
        <p:spPr>
          <a:xfrm>
            <a:off x="311700" y="1460429"/>
            <a:ext cx="8520600" cy="25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(&lt;operator&gt; &lt;operand1&gt; &lt;operand2&gt; …)</a:t>
            </a:r>
            <a:endParaRPr sz="19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900"/>
              <a:t>A call expression applies a procedure to some arguments.</a:t>
            </a:r>
            <a:endParaRPr sz="1900"/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900"/>
              <a:t>How to evaluate call expressions: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Step 1. </a:t>
            </a:r>
            <a:r>
              <a:rPr lang="en" sz="1900"/>
              <a:t>Evaluate the operator to get a procedure.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Step 2.</a:t>
            </a:r>
            <a:r>
              <a:rPr lang="en" sz="1900"/>
              <a:t> Evaluate all operands left to right to get the arguments.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Step 3. </a:t>
            </a:r>
            <a:r>
              <a:rPr lang="en" sz="1900"/>
              <a:t>Apply the procedure to the arguments.</a:t>
            </a:r>
            <a:endParaRPr sz="1900"/>
          </a:p>
        </p:txBody>
      </p:sp>
      <p:sp>
        <p:nvSpPr>
          <p:cNvPr id="243" name="Google Shape;243;p48"/>
          <p:cNvSpPr txBox="1"/>
          <p:nvPr/>
        </p:nvSpPr>
        <p:spPr>
          <a:xfrm>
            <a:off x="3167250" y="4104050"/>
            <a:ext cx="52479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(- (+ 7 (* 4 6)) (* 3 5))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44" name="Google Shape;244;p48"/>
          <p:cNvGrpSpPr/>
          <p:nvPr/>
        </p:nvGrpSpPr>
        <p:grpSpPr>
          <a:xfrm>
            <a:off x="3017165" y="4558784"/>
            <a:ext cx="1241850" cy="674606"/>
            <a:chOff x="2117450" y="4802069"/>
            <a:chExt cx="1241850" cy="674606"/>
          </a:xfrm>
        </p:grpSpPr>
        <p:cxnSp>
          <p:nvCxnSpPr>
            <p:cNvPr id="245" name="Google Shape;245;p48"/>
            <p:cNvCxnSpPr/>
            <p:nvPr/>
          </p:nvCxnSpPr>
          <p:spPr>
            <a:xfrm>
              <a:off x="3080300" y="4802069"/>
              <a:ext cx="279000" cy="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48"/>
            <p:cNvCxnSpPr/>
            <p:nvPr/>
          </p:nvCxnSpPr>
          <p:spPr>
            <a:xfrm flipH="1">
              <a:off x="2347860" y="4810385"/>
              <a:ext cx="879300" cy="31470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47" name="Google Shape;247;p48"/>
            <p:cNvSpPr txBox="1"/>
            <p:nvPr/>
          </p:nvSpPr>
          <p:spPr>
            <a:xfrm>
              <a:off x="2117450" y="5031475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 Mono"/>
                  <a:ea typeface="Roboto Mono"/>
                  <a:cs typeface="Roboto Mono"/>
                  <a:sym typeface="Roboto Mono"/>
                </a:rPr>
                <a:t>-</a:t>
              </a:r>
              <a:endParaRPr sz="20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48" name="Google Shape;248;p48"/>
          <p:cNvGrpSpPr/>
          <p:nvPr/>
        </p:nvGrpSpPr>
        <p:grpSpPr>
          <a:xfrm>
            <a:off x="3826825" y="4558790"/>
            <a:ext cx="2444165" cy="706767"/>
            <a:chOff x="3003310" y="4802075"/>
            <a:chExt cx="2444165" cy="706767"/>
          </a:xfrm>
        </p:grpSpPr>
        <p:grpSp>
          <p:nvGrpSpPr>
            <p:cNvPr id="249" name="Google Shape;249;p48"/>
            <p:cNvGrpSpPr/>
            <p:nvPr/>
          </p:nvGrpSpPr>
          <p:grpSpPr>
            <a:xfrm>
              <a:off x="3597075" y="4802075"/>
              <a:ext cx="1850400" cy="308310"/>
              <a:chOff x="3597075" y="4802075"/>
              <a:chExt cx="1850400" cy="308310"/>
            </a:xfrm>
          </p:grpSpPr>
          <p:cxnSp>
            <p:nvCxnSpPr>
              <p:cNvPr id="250" name="Google Shape;250;p48"/>
              <p:cNvCxnSpPr/>
              <p:nvPr/>
            </p:nvCxnSpPr>
            <p:spPr>
              <a:xfrm>
                <a:off x="3597075" y="4802075"/>
                <a:ext cx="1850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691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48"/>
              <p:cNvCxnSpPr/>
              <p:nvPr/>
            </p:nvCxnSpPr>
            <p:spPr>
              <a:xfrm flipH="1">
                <a:off x="4144035" y="4810385"/>
                <a:ext cx="351600" cy="300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69138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52" name="Google Shape;252;p48"/>
            <p:cNvSpPr txBox="1"/>
            <p:nvPr/>
          </p:nvSpPr>
          <p:spPr>
            <a:xfrm>
              <a:off x="3003310" y="5146442"/>
              <a:ext cx="2400900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(+ 7 (* 4 6))</a:t>
              </a:r>
              <a:endParaRPr/>
            </a:p>
          </p:txBody>
        </p:sp>
      </p:grpSp>
      <p:grpSp>
        <p:nvGrpSpPr>
          <p:cNvPr id="253" name="Google Shape;253;p48"/>
          <p:cNvGrpSpPr/>
          <p:nvPr/>
        </p:nvGrpSpPr>
        <p:grpSpPr>
          <a:xfrm>
            <a:off x="3398165" y="5244584"/>
            <a:ext cx="917520" cy="674606"/>
            <a:chOff x="2117450" y="4802069"/>
            <a:chExt cx="917520" cy="674606"/>
          </a:xfrm>
        </p:grpSpPr>
        <p:cxnSp>
          <p:nvCxnSpPr>
            <p:cNvPr id="254" name="Google Shape;254;p48"/>
            <p:cNvCxnSpPr/>
            <p:nvPr/>
          </p:nvCxnSpPr>
          <p:spPr>
            <a:xfrm>
              <a:off x="2804870" y="4802069"/>
              <a:ext cx="230100" cy="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48"/>
            <p:cNvCxnSpPr/>
            <p:nvPr/>
          </p:nvCxnSpPr>
          <p:spPr>
            <a:xfrm flipH="1">
              <a:off x="2347875" y="4802075"/>
              <a:ext cx="559800" cy="32310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56" name="Google Shape;256;p48"/>
            <p:cNvSpPr txBox="1"/>
            <p:nvPr/>
          </p:nvSpPr>
          <p:spPr>
            <a:xfrm>
              <a:off x="2117450" y="5031475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 Mono"/>
                  <a:ea typeface="Roboto Mono"/>
                  <a:cs typeface="Roboto Mono"/>
                  <a:sym typeface="Roboto Mono"/>
                </a:rPr>
                <a:t>+</a:t>
              </a:r>
              <a:endParaRPr sz="20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57" name="Google Shape;257;p48"/>
          <p:cNvGrpSpPr/>
          <p:nvPr/>
        </p:nvGrpSpPr>
        <p:grpSpPr>
          <a:xfrm>
            <a:off x="4204220" y="5244490"/>
            <a:ext cx="391719" cy="689385"/>
            <a:chOff x="3456906" y="5259175"/>
            <a:chExt cx="391719" cy="689385"/>
          </a:xfrm>
        </p:grpSpPr>
        <p:cxnSp>
          <p:nvCxnSpPr>
            <p:cNvPr id="258" name="Google Shape;258;p48"/>
            <p:cNvCxnSpPr/>
            <p:nvPr/>
          </p:nvCxnSpPr>
          <p:spPr>
            <a:xfrm>
              <a:off x="3641925" y="5259325"/>
              <a:ext cx="206700" cy="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9" name="Google Shape;259;p48"/>
            <p:cNvCxnSpPr/>
            <p:nvPr/>
          </p:nvCxnSpPr>
          <p:spPr>
            <a:xfrm flipH="1">
              <a:off x="3627200" y="5259175"/>
              <a:ext cx="118800" cy="32130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60" name="Google Shape;260;p48"/>
            <p:cNvSpPr txBox="1"/>
            <p:nvPr/>
          </p:nvSpPr>
          <p:spPr>
            <a:xfrm>
              <a:off x="3456906" y="5503360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 Mono"/>
                  <a:ea typeface="Roboto Mono"/>
                  <a:cs typeface="Roboto Mono"/>
                  <a:sym typeface="Roboto Mono"/>
                </a:rPr>
                <a:t>7</a:t>
              </a:r>
              <a:endParaRPr sz="18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61" name="Google Shape;261;p48"/>
          <p:cNvGrpSpPr/>
          <p:nvPr/>
        </p:nvGrpSpPr>
        <p:grpSpPr>
          <a:xfrm>
            <a:off x="4353225" y="5854184"/>
            <a:ext cx="765120" cy="644073"/>
            <a:chOff x="2269850" y="4802069"/>
            <a:chExt cx="765120" cy="644073"/>
          </a:xfrm>
        </p:grpSpPr>
        <p:cxnSp>
          <p:nvCxnSpPr>
            <p:cNvPr id="262" name="Google Shape;262;p48"/>
            <p:cNvCxnSpPr/>
            <p:nvPr/>
          </p:nvCxnSpPr>
          <p:spPr>
            <a:xfrm>
              <a:off x="2804870" y="4802069"/>
              <a:ext cx="230100" cy="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48"/>
            <p:cNvCxnSpPr/>
            <p:nvPr/>
          </p:nvCxnSpPr>
          <p:spPr>
            <a:xfrm flipH="1">
              <a:off x="2457675" y="4802075"/>
              <a:ext cx="450000" cy="28080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64" name="Google Shape;264;p48"/>
            <p:cNvSpPr txBox="1"/>
            <p:nvPr/>
          </p:nvSpPr>
          <p:spPr>
            <a:xfrm>
              <a:off x="2269850" y="5000943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 Mono"/>
                  <a:ea typeface="Roboto Mono"/>
                  <a:cs typeface="Roboto Mono"/>
                  <a:sym typeface="Roboto Mono"/>
                </a:rPr>
                <a:t>*</a:t>
              </a:r>
              <a:endParaRPr sz="20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65" name="Google Shape;265;p48"/>
          <p:cNvGrpSpPr/>
          <p:nvPr/>
        </p:nvGrpSpPr>
        <p:grpSpPr>
          <a:xfrm>
            <a:off x="4962825" y="5854090"/>
            <a:ext cx="435775" cy="674700"/>
            <a:chOff x="3412850" y="5259175"/>
            <a:chExt cx="435775" cy="674700"/>
          </a:xfrm>
        </p:grpSpPr>
        <p:cxnSp>
          <p:nvCxnSpPr>
            <p:cNvPr id="266" name="Google Shape;266;p48"/>
            <p:cNvCxnSpPr/>
            <p:nvPr/>
          </p:nvCxnSpPr>
          <p:spPr>
            <a:xfrm>
              <a:off x="3641925" y="5259325"/>
              <a:ext cx="206700" cy="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48"/>
            <p:cNvCxnSpPr/>
            <p:nvPr/>
          </p:nvCxnSpPr>
          <p:spPr>
            <a:xfrm flipH="1">
              <a:off x="3627200" y="5259175"/>
              <a:ext cx="118800" cy="32130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68" name="Google Shape;268;p48"/>
            <p:cNvSpPr txBox="1"/>
            <p:nvPr/>
          </p:nvSpPr>
          <p:spPr>
            <a:xfrm>
              <a:off x="3412850" y="5488675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 Mono"/>
                  <a:ea typeface="Roboto Mono"/>
                  <a:cs typeface="Roboto Mono"/>
                  <a:sym typeface="Roboto Mono"/>
                </a:rPr>
                <a:t>4</a:t>
              </a:r>
              <a:endParaRPr sz="18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69" name="Google Shape;269;p48"/>
          <p:cNvGrpSpPr/>
          <p:nvPr/>
        </p:nvGrpSpPr>
        <p:grpSpPr>
          <a:xfrm>
            <a:off x="5496700" y="5854190"/>
            <a:ext cx="469999" cy="670544"/>
            <a:chOff x="3641925" y="5259275"/>
            <a:chExt cx="469999" cy="670544"/>
          </a:xfrm>
        </p:grpSpPr>
        <p:cxnSp>
          <p:nvCxnSpPr>
            <p:cNvPr id="270" name="Google Shape;270;p48"/>
            <p:cNvCxnSpPr/>
            <p:nvPr/>
          </p:nvCxnSpPr>
          <p:spPr>
            <a:xfrm>
              <a:off x="3641925" y="5259325"/>
              <a:ext cx="206700" cy="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48"/>
            <p:cNvCxnSpPr/>
            <p:nvPr/>
          </p:nvCxnSpPr>
          <p:spPr>
            <a:xfrm>
              <a:off x="3745980" y="5259275"/>
              <a:ext cx="136200" cy="26940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72" name="Google Shape;272;p48"/>
            <p:cNvSpPr txBox="1"/>
            <p:nvPr/>
          </p:nvSpPr>
          <p:spPr>
            <a:xfrm>
              <a:off x="3730024" y="5484619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 Mono"/>
                  <a:ea typeface="Roboto Mono"/>
                  <a:cs typeface="Roboto Mono"/>
                  <a:sym typeface="Roboto Mono"/>
                </a:rPr>
                <a:t>6</a:t>
              </a:r>
              <a:endParaRPr sz="18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73" name="Google Shape;273;p48"/>
          <p:cNvGrpSpPr/>
          <p:nvPr/>
        </p:nvGrpSpPr>
        <p:grpSpPr>
          <a:xfrm>
            <a:off x="6611760" y="5226292"/>
            <a:ext cx="412424" cy="673444"/>
            <a:chOff x="2804870" y="4802069"/>
            <a:chExt cx="412424" cy="673444"/>
          </a:xfrm>
        </p:grpSpPr>
        <p:cxnSp>
          <p:nvCxnSpPr>
            <p:cNvPr id="274" name="Google Shape;274;p48"/>
            <p:cNvCxnSpPr/>
            <p:nvPr/>
          </p:nvCxnSpPr>
          <p:spPr>
            <a:xfrm>
              <a:off x="2804870" y="4802069"/>
              <a:ext cx="230100" cy="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48"/>
            <p:cNvCxnSpPr/>
            <p:nvPr/>
          </p:nvCxnSpPr>
          <p:spPr>
            <a:xfrm>
              <a:off x="2907675" y="4802075"/>
              <a:ext cx="84900" cy="34440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76" name="Google Shape;276;p48"/>
            <p:cNvSpPr txBox="1"/>
            <p:nvPr/>
          </p:nvSpPr>
          <p:spPr>
            <a:xfrm>
              <a:off x="2835394" y="5030313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latin typeface="Roboto Mono"/>
                  <a:ea typeface="Roboto Mono"/>
                  <a:cs typeface="Roboto Mono"/>
                  <a:sym typeface="Roboto Mono"/>
                </a:rPr>
                <a:t>*</a:t>
              </a:r>
              <a:endParaRPr sz="20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77" name="Google Shape;277;p48"/>
          <p:cNvGrpSpPr/>
          <p:nvPr/>
        </p:nvGrpSpPr>
        <p:grpSpPr>
          <a:xfrm>
            <a:off x="6915415" y="5226198"/>
            <a:ext cx="610025" cy="674700"/>
            <a:chOff x="3641925" y="5259175"/>
            <a:chExt cx="610025" cy="674700"/>
          </a:xfrm>
        </p:grpSpPr>
        <p:cxnSp>
          <p:nvCxnSpPr>
            <p:cNvPr id="278" name="Google Shape;278;p48"/>
            <p:cNvCxnSpPr/>
            <p:nvPr/>
          </p:nvCxnSpPr>
          <p:spPr>
            <a:xfrm>
              <a:off x="3641925" y="5259325"/>
              <a:ext cx="206700" cy="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48"/>
            <p:cNvCxnSpPr/>
            <p:nvPr/>
          </p:nvCxnSpPr>
          <p:spPr>
            <a:xfrm>
              <a:off x="3746000" y="5259175"/>
              <a:ext cx="220800" cy="30060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80" name="Google Shape;280;p48"/>
            <p:cNvSpPr txBox="1"/>
            <p:nvPr/>
          </p:nvSpPr>
          <p:spPr>
            <a:xfrm>
              <a:off x="3870050" y="5488675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18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81" name="Google Shape;281;p48"/>
          <p:cNvGrpSpPr/>
          <p:nvPr/>
        </p:nvGrpSpPr>
        <p:grpSpPr>
          <a:xfrm>
            <a:off x="6370153" y="4559089"/>
            <a:ext cx="1271517" cy="775950"/>
            <a:chOff x="2886731" y="4725875"/>
            <a:chExt cx="2400900" cy="775950"/>
          </a:xfrm>
        </p:grpSpPr>
        <p:grpSp>
          <p:nvGrpSpPr>
            <p:cNvPr id="282" name="Google Shape;282;p48"/>
            <p:cNvGrpSpPr/>
            <p:nvPr/>
          </p:nvGrpSpPr>
          <p:grpSpPr>
            <a:xfrm>
              <a:off x="3216075" y="4725875"/>
              <a:ext cx="1850400" cy="308375"/>
              <a:chOff x="3216075" y="4725875"/>
              <a:chExt cx="1850400" cy="308375"/>
            </a:xfrm>
          </p:grpSpPr>
          <p:cxnSp>
            <p:nvCxnSpPr>
              <p:cNvPr id="283" name="Google Shape;283;p48"/>
              <p:cNvCxnSpPr/>
              <p:nvPr/>
            </p:nvCxnSpPr>
            <p:spPr>
              <a:xfrm>
                <a:off x="3216075" y="4725875"/>
                <a:ext cx="1850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691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4" name="Google Shape;284;p48"/>
              <p:cNvCxnSpPr/>
              <p:nvPr/>
            </p:nvCxnSpPr>
            <p:spPr>
              <a:xfrm>
                <a:off x="4144000" y="4740550"/>
                <a:ext cx="0" cy="293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69138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85" name="Google Shape;285;p48"/>
            <p:cNvSpPr txBox="1"/>
            <p:nvPr/>
          </p:nvSpPr>
          <p:spPr>
            <a:xfrm>
              <a:off x="2886731" y="4966925"/>
              <a:ext cx="24009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(* 3 5)</a:t>
              </a:r>
              <a:endParaRPr/>
            </a:p>
          </p:txBody>
        </p:sp>
      </p:grpSp>
      <p:grpSp>
        <p:nvGrpSpPr>
          <p:cNvPr id="286" name="Google Shape;286;p48"/>
          <p:cNvGrpSpPr/>
          <p:nvPr/>
        </p:nvGrpSpPr>
        <p:grpSpPr>
          <a:xfrm>
            <a:off x="7220215" y="5226343"/>
            <a:ext cx="804169" cy="679636"/>
            <a:chOff x="3641925" y="5259320"/>
            <a:chExt cx="804169" cy="679636"/>
          </a:xfrm>
        </p:grpSpPr>
        <p:cxnSp>
          <p:nvCxnSpPr>
            <p:cNvPr id="287" name="Google Shape;287;p48"/>
            <p:cNvCxnSpPr/>
            <p:nvPr/>
          </p:nvCxnSpPr>
          <p:spPr>
            <a:xfrm>
              <a:off x="3641925" y="5259325"/>
              <a:ext cx="206700" cy="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48"/>
            <p:cNvCxnSpPr/>
            <p:nvPr/>
          </p:nvCxnSpPr>
          <p:spPr>
            <a:xfrm>
              <a:off x="3748859" y="5259320"/>
              <a:ext cx="456300" cy="28560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289" name="Google Shape;289;p48"/>
            <p:cNvSpPr txBox="1"/>
            <p:nvPr/>
          </p:nvSpPr>
          <p:spPr>
            <a:xfrm>
              <a:off x="4064194" y="5493757"/>
              <a:ext cx="381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 Mono"/>
                  <a:ea typeface="Roboto Mono"/>
                  <a:cs typeface="Roboto Mono"/>
                  <a:sym typeface="Roboto Mono"/>
                </a:rPr>
                <a:t>5</a:t>
              </a:r>
              <a:endParaRPr sz="18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290" name="Google Shape;290;p48"/>
          <p:cNvSpPr/>
          <p:nvPr/>
        </p:nvSpPr>
        <p:spPr>
          <a:xfrm>
            <a:off x="5918125" y="6129941"/>
            <a:ext cx="470100" cy="362400"/>
          </a:xfrm>
          <a:prstGeom prst="roundRect">
            <a:avLst>
              <a:gd name="adj" fmla="val 16667"/>
            </a:avLst>
          </a:prstGeom>
          <a:solidFill>
            <a:srgbClr val="0378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24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1" name="Google Shape;291;p48"/>
          <p:cNvSpPr/>
          <p:nvPr/>
        </p:nvSpPr>
        <p:spPr>
          <a:xfrm>
            <a:off x="5825433" y="5533531"/>
            <a:ext cx="470100" cy="362400"/>
          </a:xfrm>
          <a:prstGeom prst="roundRect">
            <a:avLst>
              <a:gd name="adj" fmla="val 16667"/>
            </a:avLst>
          </a:prstGeom>
          <a:solidFill>
            <a:srgbClr val="0378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31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2" name="Google Shape;292;p48"/>
          <p:cNvSpPr/>
          <p:nvPr/>
        </p:nvSpPr>
        <p:spPr>
          <a:xfrm>
            <a:off x="8085445" y="5501149"/>
            <a:ext cx="470100" cy="362400"/>
          </a:xfrm>
          <a:prstGeom prst="roundRect">
            <a:avLst>
              <a:gd name="adj" fmla="val 16667"/>
            </a:avLst>
          </a:prstGeom>
          <a:solidFill>
            <a:srgbClr val="0378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15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3" name="Google Shape;293;p48"/>
          <p:cNvSpPr/>
          <p:nvPr/>
        </p:nvSpPr>
        <p:spPr>
          <a:xfrm>
            <a:off x="7641670" y="4876639"/>
            <a:ext cx="470100" cy="362400"/>
          </a:xfrm>
          <a:prstGeom prst="roundRect">
            <a:avLst>
              <a:gd name="adj" fmla="val 16667"/>
            </a:avLst>
          </a:prstGeom>
          <a:solidFill>
            <a:srgbClr val="0378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16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94" name="Google Shape;294;p48"/>
          <p:cNvGrpSpPr/>
          <p:nvPr/>
        </p:nvGrpSpPr>
        <p:grpSpPr>
          <a:xfrm>
            <a:off x="332200" y="4378975"/>
            <a:ext cx="2619900" cy="1607875"/>
            <a:chOff x="332200" y="4378975"/>
            <a:chExt cx="2619900" cy="1607875"/>
          </a:xfrm>
        </p:grpSpPr>
        <p:sp>
          <p:nvSpPr>
            <p:cNvPr id="295" name="Google Shape;295;p48"/>
            <p:cNvSpPr txBox="1"/>
            <p:nvPr/>
          </p:nvSpPr>
          <p:spPr>
            <a:xfrm>
              <a:off x="332200" y="4378975"/>
              <a:ext cx="2619900" cy="138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latin typeface="Roboto"/>
                  <a:ea typeface="Roboto"/>
                  <a:cs typeface="Roboto"/>
                  <a:sym typeface="Roboto"/>
                </a:rPr>
                <a:t>Key</a:t>
              </a:r>
              <a:endParaRPr sz="20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latin typeface="Roboto"/>
                  <a:ea typeface="Roboto"/>
                  <a:cs typeface="Roboto"/>
                  <a:sym typeface="Roboto"/>
                </a:rPr>
                <a:t>	 </a:t>
              </a: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Evaluate operator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	 Evaluate operand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	 Apply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96" name="Google Shape;296;p48"/>
            <p:cNvCxnSpPr/>
            <p:nvPr/>
          </p:nvCxnSpPr>
          <p:spPr>
            <a:xfrm>
              <a:off x="390941" y="4936958"/>
              <a:ext cx="431400" cy="0"/>
            </a:xfrm>
            <a:prstGeom prst="straightConnector1">
              <a:avLst/>
            </a:prstGeom>
            <a:noFill/>
            <a:ln w="19050" cap="flat" cmpd="sng">
              <a:solidFill>
                <a:srgbClr val="674EA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7" name="Google Shape;297;p48"/>
            <p:cNvCxnSpPr/>
            <p:nvPr/>
          </p:nvCxnSpPr>
          <p:spPr>
            <a:xfrm>
              <a:off x="390941" y="5379473"/>
              <a:ext cx="431400" cy="0"/>
            </a:xfrm>
            <a:prstGeom prst="straightConnector1">
              <a:avLst/>
            </a:prstGeom>
            <a:noFill/>
            <a:ln w="19050" cap="flat" cmpd="sng">
              <a:solidFill>
                <a:srgbClr val="E691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8" name="Google Shape;298;p48"/>
            <p:cNvSpPr/>
            <p:nvPr/>
          </p:nvSpPr>
          <p:spPr>
            <a:xfrm>
              <a:off x="396660" y="5624450"/>
              <a:ext cx="435900" cy="3624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form expressions</a:t>
            </a:r>
            <a:endParaRPr/>
          </a:p>
        </p:txBody>
      </p:sp>
      <p:sp>
        <p:nvSpPr>
          <p:cNvPr id="304" name="Google Shape;304;p49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3D85C6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rPr>
              <a:t>(&lt;operator&gt; &lt;operand1&gt; &lt;operand2&gt; …)</a:t>
            </a:r>
            <a:endParaRPr sz="19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Special forms have special behaviors that allow us to write complex programs.</a:t>
            </a:r>
            <a:endParaRPr sz="1800"/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How to evaluate special form expressions: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Each special form has its own rules!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Some operands may not be evaluated.</a:t>
            </a:r>
            <a:endParaRPr sz="1800"/>
          </a:p>
        </p:txBody>
      </p:sp>
      <p:graphicFrame>
        <p:nvGraphicFramePr>
          <p:cNvPr id="305" name="Google Shape;305;p49"/>
          <p:cNvGraphicFramePr/>
          <p:nvPr/>
        </p:nvGraphicFramePr>
        <p:xfrm>
          <a:off x="441325" y="3883800"/>
          <a:ext cx="8170175" cy="2517775"/>
        </p:xfrm>
        <a:graphic>
          <a:graphicData uri="http://schemas.openxmlformats.org/drawingml/2006/table">
            <a:tbl>
              <a:tblPr>
                <a:noFill/>
                <a:tableStyleId>{8D047EAE-70D3-4ED6-AED6-6983A2C3F2AD}</a:tableStyleId>
              </a:tblPr>
              <a:tblGrid>
                <a:gridCol w="817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7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6" name="Google Shape;306;p49"/>
          <p:cNvSpPr txBox="1"/>
          <p:nvPr/>
        </p:nvSpPr>
        <p:spPr>
          <a:xfrm>
            <a:off x="486600" y="4051700"/>
            <a:ext cx="7207800" cy="22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9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x (/ </a:t>
            </a:r>
            <a:r>
              <a:rPr lang="en" sz="19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10 2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6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9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9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(&gt; </a:t>
            </a:r>
            <a:r>
              <a:rPr lang="en" sz="19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1 0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(- </a:t>
            </a:r>
            <a:r>
              <a:rPr lang="en" sz="19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3 4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 (/ </a:t>
            </a:r>
            <a:r>
              <a:rPr lang="en" sz="19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1 0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9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-1</a:t>
            </a:r>
            <a:endParaRPr sz="19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9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9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(x y) (+ x y))</a:t>
            </a:r>
            <a:endParaRPr sz="16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(lambda (x y) (+ x y))</a:t>
            </a:r>
            <a:endParaRPr sz="19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mbda 2018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2477</Words>
  <Application>Microsoft Office PowerPoint</Application>
  <PresentationFormat>全屏显示(4:3)</PresentationFormat>
  <Paragraphs>331</Paragraphs>
  <Slides>26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26</vt:i4>
      </vt:variant>
    </vt:vector>
  </HeadingPairs>
  <TitlesOfParts>
    <vt:vector size="37" baseType="lpstr">
      <vt:lpstr>Roboto</vt:lpstr>
      <vt:lpstr>Consolas</vt:lpstr>
      <vt:lpstr>PT Sans Narrow</vt:lpstr>
      <vt:lpstr>Source Code Pro</vt:lpstr>
      <vt:lpstr>Roboto Mono</vt:lpstr>
      <vt:lpstr>Arial</vt:lpstr>
      <vt:lpstr>Open Sans</vt:lpstr>
      <vt:lpstr>Simple Light</vt:lpstr>
      <vt:lpstr>Simple Light</vt:lpstr>
      <vt:lpstr>Tropic</vt:lpstr>
      <vt:lpstr>Lambda 2018</vt:lpstr>
      <vt:lpstr>Lecture 19 - Scheme</vt:lpstr>
      <vt:lpstr>Scheme</vt:lpstr>
      <vt:lpstr>Why another language?</vt:lpstr>
      <vt:lpstr>Scheme Expressions</vt:lpstr>
      <vt:lpstr>Scheme expressions</vt:lpstr>
      <vt:lpstr>Scheme values</vt:lpstr>
      <vt:lpstr>Combinations</vt:lpstr>
      <vt:lpstr>Call expressions</vt:lpstr>
      <vt:lpstr>Special form expressions</vt:lpstr>
      <vt:lpstr>Special Forms</vt:lpstr>
      <vt:lpstr>Assigning values to names</vt:lpstr>
      <vt:lpstr>Defining functions with names</vt:lpstr>
      <vt:lpstr>Creating functions</vt:lpstr>
      <vt:lpstr>Control flow</vt:lpstr>
      <vt:lpstr>Check Your Understanding</vt:lpstr>
      <vt:lpstr>Writing procedures</vt:lpstr>
      <vt:lpstr>Check Your Understanding: Factorial</vt:lpstr>
      <vt:lpstr>Example: Counting up</vt:lpstr>
      <vt:lpstr>Check Your Understanding: Hailstone</vt:lpstr>
      <vt:lpstr>Check Your Understanding: Hailstone</vt:lpstr>
      <vt:lpstr>More control flow</vt:lpstr>
      <vt:lpstr>Check Your Understanding: Hailstone using cond</vt:lpstr>
      <vt:lpstr>Pairs and Lists</vt:lpstr>
      <vt:lpstr>Pairs </vt:lpstr>
      <vt:lpstr>Pairs </vt:lpstr>
      <vt:lpstr>Scheme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19 - Scheme</dc:title>
  <cp:lastModifiedBy>xinyu</cp:lastModifiedBy>
  <cp:revision>3</cp:revision>
  <dcterms:modified xsi:type="dcterms:W3CDTF">2019-11-27T05:14:37Z</dcterms:modified>
</cp:coreProperties>
</file>